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wmf" ContentType="image/x-w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82" r:id="rId3"/>
    <p:sldId id="257" r:id="rId4"/>
    <p:sldId id="259" r:id="rId5"/>
    <p:sldId id="258" r:id="rId6"/>
    <p:sldId id="260" r:id="rId7"/>
    <p:sldId id="281" r:id="rId8"/>
    <p:sldId id="280" r:id="rId9"/>
    <p:sldId id="279" r:id="rId10"/>
    <p:sldId id="261" r:id="rId11"/>
    <p:sldId id="311" r:id="rId12"/>
    <p:sldId id="342" r:id="rId13"/>
    <p:sldId id="262" r:id="rId14"/>
    <p:sldId id="264" r:id="rId15"/>
    <p:sldId id="266" r:id="rId16"/>
    <p:sldId id="267" r:id="rId17"/>
    <p:sldId id="268" r:id="rId18"/>
    <p:sldId id="269" r:id="rId19"/>
    <p:sldId id="270" r:id="rId20"/>
    <p:sldId id="272" r:id="rId21"/>
    <p:sldId id="274" r:id="rId22"/>
    <p:sldId id="275" r:id="rId23"/>
    <p:sldId id="276" r:id="rId24"/>
    <p:sldId id="304" r:id="rId25"/>
    <p:sldId id="307" r:id="rId26"/>
    <p:sldId id="305" r:id="rId27"/>
    <p:sldId id="277" r:id="rId28"/>
    <p:sldId id="306" r:id="rId29"/>
    <p:sldId id="337" r:id="rId30"/>
    <p:sldId id="338" r:id="rId31"/>
    <p:sldId id="339" r:id="rId32"/>
    <p:sldId id="340" r:id="rId33"/>
    <p:sldId id="341" r:id="rId34"/>
    <p:sldId id="312" r:id="rId35"/>
    <p:sldId id="256" r:id="rId36"/>
    <p:sldId id="367" r:id="rId37"/>
    <p:sldId id="343" r:id="rId3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1" Type="http://schemas.openxmlformats.org/officeDocument/2006/relationships/tableStyles" Target="tableStyles.xml"/><Relationship Id="rId40" Type="http://schemas.openxmlformats.org/officeDocument/2006/relationships/viewProps" Target="viewProps.xml"/><Relationship Id="rId4" Type="http://schemas.openxmlformats.org/officeDocument/2006/relationships/slide" Target="slides/slide2.xml"/><Relationship Id="rId39" Type="http://schemas.openxmlformats.org/officeDocument/2006/relationships/presProps" Target="presProps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>
</file>

<file path=ppt/media/image1.wmf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wmf"/><Relationship Id="rId1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hyperlink" Target="https://www.jianshu.com/p/0c882eca979c" TargetMode="External"/><Relationship Id="rId2" Type="http://schemas.openxmlformats.org/officeDocument/2006/relationships/hyperlink" Target="http://rtmpdump.mplayerhq.hu/" TargetMode="External"/><Relationship Id="rId1" Type="http://schemas.openxmlformats.org/officeDocument/2006/relationships/hyperlink" Target="https://www.videolan.org/developers/x264.html" TargetMode="Externa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hyperlink" Target="https://www.jianshu.com/p/f87ac6aa6d63" TargetMode="External"/><Relationship Id="rId2" Type="http://schemas.openxmlformats.org/officeDocument/2006/relationships/hyperlink" Target="http://rtmpdump.mplayerhq.hu/" TargetMode="External"/><Relationship Id="rId1" Type="http://schemas.openxmlformats.org/officeDocument/2006/relationships/hyperlink" Target="https://www.audiocoding.com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www.cnblogs.com/idignew/p/7419074.html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baike.baidu.com/item/WebRTC/5522744?fr=aladdin" TargetMode="External"/><Relationship Id="rId1" Type="http://schemas.openxmlformats.org/officeDocument/2006/relationships/hyperlink" Target="https://developer.mozilla.org/en-US/docs/Web/API/WebRTC_API" TargetMode="Externa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www.cnblogs.com/cnhk19/p/9473519.html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://114.55.252.175:8080/file/others/webrtcServer.md" TargetMode="External"/><Relationship Id="rId1" Type="http://schemas.openxmlformats.org/officeDocument/2006/relationships/hyperlink" Target="https://developer.mozilla.org/en-US/docs/Web/API/WebRTC_API/Signaling_and_video_calling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www.cnblogs.com/yjmyzz/p/webrtc-multiparty-call-architecture.html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114.55.252.175/#123456" TargetMode="External"/><Relationship Id="rId1" Type="http://schemas.openxmlformats.org/officeDocument/2006/relationships/hyperlink" Target="webrtcUml.docx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8.png"/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hyperlink" Target="https://www.jianshu.com/p/4f6ef65e8b97" TargetMode="External"/><Relationship Id="rId5" Type="http://schemas.openxmlformats.org/officeDocument/2006/relationships/hyperlink" Target="https://www.jianshu.com/p/0c882eca979c" TargetMode="External"/><Relationship Id="rId4" Type="http://schemas.openxmlformats.org/officeDocument/2006/relationships/hyperlink" Target="https://www.jianshu.com/p/f87ac6aa6d63" TargetMode="External"/><Relationship Id="rId3" Type="http://schemas.openxmlformats.org/officeDocument/2006/relationships/hyperlink" Target="https://www.jianshu.com/p/a99b518f29b9" TargetMode="External"/><Relationship Id="rId2" Type="http://schemas.openxmlformats.org/officeDocument/2006/relationships/hyperlink" Target="https://www.jianshu.com/p/55ffaf8ba0ab" TargetMode="External"/><Relationship Id="rId1" Type="http://schemas.openxmlformats.org/officeDocument/2006/relationships/hyperlink" Target="https://www.jianshu.com/p/cf7f0552ffe9" TargetMode="External"/></Relationships>
</file>

<file path=ppt/slides/_rels/slide34.xml.rels><?xml version="1.0" encoding="UTF-8" standalone="yes"?>
<Relationships xmlns="http://schemas.openxmlformats.org/package/2006/relationships"><Relationship Id="rId9" Type="http://schemas.openxmlformats.org/officeDocument/2006/relationships/hyperlink" Target="http://blog.sina.com.cn/s/blog_a8b026160102v90t.html" TargetMode="External"/><Relationship Id="rId8" Type="http://schemas.openxmlformats.org/officeDocument/2006/relationships/hyperlink" Target="https://www.html5rocks.com/en/tutorials/webrtc/basics/" TargetMode="External"/><Relationship Id="rId7" Type="http://schemas.openxmlformats.org/officeDocument/2006/relationships/hyperlink" Target="https://www.cnblogs.com/dhcn/articles/7124833.html" TargetMode="External"/><Relationship Id="rId6" Type="http://schemas.openxmlformats.org/officeDocument/2006/relationships/hyperlink" Target="https://www.cnblogs.com/yjmyzz/p/webrtc-multiparty-call-architecture.html" TargetMode="External"/><Relationship Id="rId5" Type="http://schemas.openxmlformats.org/officeDocument/2006/relationships/hyperlink" Target="https://www.cnblogs.com/yiyi17/articles/12076657.html" TargetMode="External"/><Relationship Id="rId4" Type="http://schemas.openxmlformats.org/officeDocument/2006/relationships/hyperlink" Target="https://www.jianshu.com/p/08ee3c1baabc" TargetMode="External"/><Relationship Id="rId3" Type="http://schemas.openxmlformats.org/officeDocument/2006/relationships/hyperlink" Target="https://www.cnblogs.com/mlgjb/p/8243690.html" TargetMode="External"/><Relationship Id="rId2" Type="http://schemas.openxmlformats.org/officeDocument/2006/relationships/hyperlink" Target="https://www.cnblogs.com/cnhk19/p/9473519.html" TargetMode="External"/><Relationship Id="rId12" Type="http://schemas.openxmlformats.org/officeDocument/2006/relationships/slideLayout" Target="../slideLayouts/slideLayout1.xml"/><Relationship Id="rId11" Type="http://schemas.openxmlformats.org/officeDocument/2006/relationships/hyperlink" Target="https://bbs.pediy.com/thread-131961.htm" TargetMode="External"/><Relationship Id="rId10" Type="http://schemas.openxmlformats.org/officeDocument/2006/relationships/hyperlink" Target="https://www.cnblogs.com/idignew/p/7419074.html" TargetMode="External"/><Relationship Id="rId1" Type="http://schemas.openxmlformats.org/officeDocument/2006/relationships/hyperlink" Target="https://developer.mozilla.org/en-US/docs/Web/API/WebRTC_API" TargetMode="External"/></Relationships>
</file>

<file path=ppt/slides/_rels/slide3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hyperlink" Target="https://github.com/ddssingsong/webrtc_server_node" TargetMode="External"/><Relationship Id="rId4" Type="http://schemas.openxmlformats.org/officeDocument/2006/relationships/hyperlink" Target="https://github.com/androidtencent/WebrtcNodeJS" TargetMode="External"/><Relationship Id="rId3" Type="http://schemas.openxmlformats.org/officeDocument/2006/relationships/hyperlink" Target="https://github.com/ddssingsong/webrtc_server_java" TargetMode="External"/><Relationship Id="rId2" Type="http://schemas.openxmlformats.org/officeDocument/2006/relationships/hyperlink" Target="https://github.com/androidtencent/WebRtcJavaWeb" TargetMode="External"/><Relationship Id="rId1" Type="http://schemas.openxmlformats.org/officeDocument/2006/relationships/hyperlink" Target="https://github.com/ddssingsong" TargetMode="External"/></Relationships>
</file>

<file path=ppt/slides/_rels/slide3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hyperlink" Target="https://github.com/wonderful27x/WonderfulPlayer" TargetMode="External"/><Relationship Id="rId2" Type="http://schemas.openxmlformats.org/officeDocument/2006/relationships/hyperlink" Target="https://github.com/wonderful27x/WebRtc" TargetMode="External"/><Relationship Id="rId1" Type="http://schemas.openxmlformats.org/officeDocument/2006/relationships/hyperlink" Target="https://github.com/wonderful27x/RtmpLive" TargetMode="Externa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音视频的世界很精彩</a:t>
            </a:r>
            <a:endParaRPr lang="zh-CN" altLang="en-US"/>
          </a:p>
        </p:txBody>
      </p:sp>
      <p:graphicFrame>
        <p:nvGraphicFramePr>
          <p:cNvPr id="4" name="内容占位符 3">
            <a:hlinkClick r:id="" action="ppaction://ole?verb="/>
          </p:cNvPr>
          <p:cNvGraphicFramePr>
            <a:graphicFrameLocks noChangeAspect="1"/>
          </p:cNvGraphicFramePr>
          <p:nvPr>
            <p:ph idx="1"/>
          </p:nvPr>
        </p:nvGraphicFramePr>
        <p:xfrm>
          <a:off x="5609590" y="3667760"/>
          <a:ext cx="971550" cy="66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showAsIcon="1" r:id="rId1" imgW="971550" imgH="666750" progId="Package">
                  <p:embed/>
                </p:oleObj>
              </mc:Choice>
              <mc:Fallback>
                <p:oleObj name="" showAsIcon="1" r:id="rId1" imgW="971550" imgH="666750" progId="Package">
                  <p:embed/>
                  <p:pic>
                    <p:nvPicPr>
                      <p:cNvPr id="0" name="图片 102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609590" y="3667760"/>
                        <a:ext cx="971550" cy="666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视频编码与推流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lnSpc>
                <a:spcPct val="150000"/>
              </a:lnSpc>
              <a:buNone/>
            </a:pPr>
            <a:r>
              <a:rPr lang="zh-CN" altLang="en-US" sz="2400"/>
              <a:t>（</a:t>
            </a:r>
            <a:r>
              <a:rPr lang="en-US" altLang="zh-CN" sz="2400"/>
              <a:t>1</a:t>
            </a:r>
            <a:r>
              <a:rPr lang="zh-CN" altLang="en-US" sz="2400"/>
              <a:t>）将硬件设备获取的原始数据</a:t>
            </a:r>
            <a:r>
              <a:rPr lang="en-US" altLang="zh-CN" sz="2400"/>
              <a:t>YUV</a:t>
            </a:r>
            <a:r>
              <a:rPr lang="zh-CN" altLang="en-US" sz="2400"/>
              <a:t>（</a:t>
            </a:r>
            <a:r>
              <a:rPr lang="en-US" altLang="zh-CN" sz="2400"/>
              <a:t>Y:</a:t>
            </a:r>
            <a:r>
              <a:rPr lang="zh-CN" altLang="en-US" sz="2400"/>
              <a:t>亮度 </a:t>
            </a:r>
            <a:r>
              <a:rPr lang="en-US" altLang="zh-CN" sz="2400"/>
              <a:t>UV</a:t>
            </a:r>
            <a:r>
              <a:rPr lang="zh-CN" altLang="en-US" sz="2400"/>
              <a:t>：色彩）</a:t>
            </a:r>
            <a:endParaRPr lang="en-US" altLang="zh-CN" sz="240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400"/>
              <a:t>（</a:t>
            </a:r>
            <a:r>
              <a:rPr lang="en-US" altLang="zh-CN" sz="2400"/>
              <a:t>2</a:t>
            </a:r>
            <a:r>
              <a:rPr lang="zh-CN" altLang="en-US" sz="2400"/>
              <a:t>）使用</a:t>
            </a:r>
            <a:r>
              <a:rPr lang="en-US" altLang="zh-CN" sz="2400">
                <a:hlinkClick r:id="rId1" action="ppaction://hlinkfile"/>
              </a:rPr>
              <a:t>X264</a:t>
            </a:r>
            <a:r>
              <a:rPr lang="zh-CN" altLang="en-US" sz="2400"/>
              <a:t>将原始数据编码成</a:t>
            </a:r>
            <a:r>
              <a:rPr lang="en-US" altLang="zh-CN" sz="2400"/>
              <a:t>H264</a:t>
            </a:r>
            <a:r>
              <a:rPr lang="zh-CN" altLang="en-US" sz="2400"/>
              <a:t>（一帧图像编码后形成多个NALU单元</a:t>
            </a:r>
            <a:r>
              <a:rPr lang="zh-CN" altLang="en-US" sz="2400"/>
              <a:t>）</a:t>
            </a:r>
            <a:endParaRPr lang="en-US" altLang="zh-CN" sz="240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400"/>
              <a:t>（</a:t>
            </a:r>
            <a:r>
              <a:rPr lang="en-US" altLang="zh-CN" sz="2400"/>
              <a:t>3</a:t>
            </a:r>
            <a:r>
              <a:rPr lang="zh-CN" altLang="en-US" sz="2400"/>
              <a:t>）</a:t>
            </a:r>
            <a:r>
              <a:rPr lang="zh-CN" altLang="en-US" sz="2400">
                <a:sym typeface="+mn-ea"/>
              </a:rPr>
              <a:t>使用</a:t>
            </a:r>
            <a:r>
              <a:rPr lang="en-US" altLang="zh-CN" sz="2400">
                <a:sym typeface="+mn-ea"/>
                <a:hlinkClick r:id="rId2"/>
              </a:rPr>
              <a:t>RTMPDUMP</a:t>
            </a:r>
            <a:r>
              <a:rPr lang="zh-CN" altLang="en-US" sz="2400"/>
              <a:t>将编码后的数据</a:t>
            </a:r>
            <a:r>
              <a:rPr lang="zh-CN" altLang="en-US" sz="2400">
                <a:hlinkClick r:id="rId3" action="ppaction://hlinkfile"/>
              </a:rPr>
              <a:t>封装成</a:t>
            </a:r>
            <a:r>
              <a:rPr lang="en-US" altLang="zh-CN" sz="2400">
                <a:hlinkClick r:id="rId3" action="ppaction://hlinkfile"/>
              </a:rPr>
              <a:t>RTMP</a:t>
            </a:r>
            <a:r>
              <a:rPr lang="zh-CN" altLang="en-US" sz="2400">
                <a:hlinkClick r:id="rId3" action="ppaction://hlinkfile"/>
              </a:rPr>
              <a:t>数据包</a:t>
            </a:r>
            <a:endParaRPr lang="zh-CN" altLang="en-US" sz="240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400"/>
              <a:t>（</a:t>
            </a:r>
            <a:r>
              <a:rPr lang="en-US" altLang="zh-CN" sz="2400"/>
              <a:t>4</a:t>
            </a:r>
            <a:r>
              <a:rPr lang="zh-CN" altLang="en-US" sz="2400"/>
              <a:t>）推流到服务器上</a:t>
            </a:r>
            <a:endParaRPr lang="zh-CN" altLang="en-US"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音频编码</a:t>
            </a:r>
            <a:r>
              <a:rPr lang="zh-CN" altLang="en-US">
                <a:sym typeface="+mn-ea"/>
              </a:rPr>
              <a:t>与推流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lnSpc>
                <a:spcPct val="150000"/>
              </a:lnSpc>
              <a:buNone/>
            </a:pPr>
            <a:r>
              <a:rPr lang="zh-CN" altLang="en-US" sz="2400"/>
              <a:t>（</a:t>
            </a:r>
            <a:r>
              <a:rPr lang="en-US" altLang="zh-CN" sz="2400"/>
              <a:t>1</a:t>
            </a:r>
            <a:r>
              <a:rPr lang="zh-CN" altLang="en-US" sz="2400"/>
              <a:t>）将硬件设备获取的原始数据</a:t>
            </a:r>
            <a:r>
              <a:rPr lang="en-US" altLang="zh-CN" sz="2400"/>
              <a:t>PCM</a:t>
            </a:r>
            <a:endParaRPr lang="en-US" altLang="zh-CN" sz="240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400"/>
              <a:t>（</a:t>
            </a:r>
            <a:r>
              <a:rPr lang="en-US" altLang="zh-CN" sz="2400"/>
              <a:t>2</a:t>
            </a:r>
            <a:r>
              <a:rPr lang="zh-CN" altLang="en-US" sz="2400"/>
              <a:t>）使用</a:t>
            </a:r>
            <a:r>
              <a:rPr lang="en-US" altLang="zh-CN" sz="2400">
                <a:hlinkClick r:id="rId1" action="ppaction://hlinkfile"/>
              </a:rPr>
              <a:t>FAAC</a:t>
            </a:r>
            <a:r>
              <a:rPr lang="zh-CN" altLang="en-US" sz="2400"/>
              <a:t>将原始数据编码成</a:t>
            </a:r>
            <a:r>
              <a:rPr lang="en-US" altLang="zh-CN" sz="2400"/>
              <a:t>ACC</a:t>
            </a:r>
            <a:endParaRPr lang="en-US" altLang="zh-CN" sz="240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400"/>
              <a:t>（</a:t>
            </a:r>
            <a:r>
              <a:rPr lang="en-US" altLang="zh-CN" sz="2400"/>
              <a:t>3</a:t>
            </a:r>
            <a:r>
              <a:rPr lang="zh-CN" altLang="en-US" sz="2400"/>
              <a:t>）</a:t>
            </a:r>
            <a:r>
              <a:rPr lang="zh-CN" altLang="en-US" sz="2400">
                <a:sym typeface="+mn-ea"/>
              </a:rPr>
              <a:t>使用</a:t>
            </a:r>
            <a:r>
              <a:rPr lang="en-US" altLang="zh-CN" sz="2400">
                <a:sym typeface="+mn-ea"/>
                <a:hlinkClick r:id="rId2"/>
              </a:rPr>
              <a:t>RTMPDUMP</a:t>
            </a:r>
            <a:r>
              <a:rPr lang="zh-CN" altLang="en-US" sz="2400"/>
              <a:t>将编码后的数据</a:t>
            </a:r>
            <a:r>
              <a:rPr lang="zh-CN" altLang="en-US" sz="2400">
                <a:hlinkClick r:id="rId3" action="ppaction://hlinkfile"/>
              </a:rPr>
              <a:t>封装成</a:t>
            </a:r>
            <a:r>
              <a:rPr lang="en-US" altLang="zh-CN" sz="2400">
                <a:hlinkClick r:id="rId3" action="ppaction://hlinkfile"/>
              </a:rPr>
              <a:t>RTMP</a:t>
            </a:r>
            <a:r>
              <a:rPr lang="zh-CN" altLang="en-US" sz="2400">
                <a:hlinkClick r:id="rId3" action="ppaction://hlinkfile"/>
              </a:rPr>
              <a:t>数据包</a:t>
            </a:r>
            <a:endParaRPr lang="zh-CN" altLang="en-US" sz="240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400"/>
              <a:t>（</a:t>
            </a:r>
            <a:r>
              <a:rPr lang="en-US" altLang="zh-CN" sz="2400"/>
              <a:t>4</a:t>
            </a:r>
            <a:r>
              <a:rPr lang="zh-CN" altLang="en-US" sz="2400"/>
              <a:t>）推流到服务器上</a:t>
            </a:r>
            <a:endParaRPr lang="zh-CN" altLang="en-US"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zh-CN"/>
              <a:t>P2P-WEBRTC</a:t>
            </a:r>
            <a:endParaRPr lang="en-US" altLang="zh-CN"/>
          </a:p>
        </p:txBody>
      </p:sp>
      <p:pic>
        <p:nvPicPr>
          <p:cNvPr id="6" name="内容占位符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60120" y="1800225"/>
            <a:ext cx="3810000" cy="188595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8665" y="1691005"/>
            <a:ext cx="2546985" cy="1914525"/>
          </a:xfrm>
          <a:prstGeom prst="rect">
            <a:avLst/>
          </a:prstGeom>
        </p:spPr>
      </p:pic>
      <p:cxnSp>
        <p:nvCxnSpPr>
          <p:cNvPr id="13" name="肘形连接符 12"/>
          <p:cNvCxnSpPr/>
          <p:nvPr/>
        </p:nvCxnSpPr>
        <p:spPr>
          <a:xfrm>
            <a:off x="2659380" y="2834005"/>
            <a:ext cx="7235825" cy="3175"/>
          </a:xfrm>
          <a:prstGeom prst="bentConnector2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5937250" y="2374900"/>
            <a:ext cx="53467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P2P</a:t>
            </a:r>
            <a:endParaRPr lang="en-US" altLang="zh-CN"/>
          </a:p>
        </p:txBody>
      </p:sp>
      <p:sp>
        <p:nvSpPr>
          <p:cNvPr id="16" name="标题 4"/>
          <p:cNvSpPr/>
          <p:nvPr/>
        </p:nvSpPr>
        <p:spPr>
          <a:xfrm>
            <a:off x="960120" y="3817620"/>
            <a:ext cx="10515600" cy="270319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zh-CN" altLang="en-US" sz="2665"/>
              <a:t>如何建立</a:t>
            </a:r>
            <a:r>
              <a:rPr lang="en-US" altLang="zh-CN" sz="2665"/>
              <a:t>P2P</a:t>
            </a:r>
            <a:r>
              <a:rPr lang="zh-CN" altLang="en-US" sz="2665"/>
              <a:t>连接？？？</a:t>
            </a:r>
            <a:endParaRPr lang="zh-CN" altLang="en-US" sz="2665"/>
          </a:p>
          <a:p>
            <a:pPr algn="l">
              <a:lnSpc>
                <a:spcPct val="150000"/>
              </a:lnSpc>
            </a:pPr>
            <a:r>
              <a:rPr lang="zh-CN" altLang="en-US" sz="2000"/>
              <a:t>  有限的</a:t>
            </a:r>
            <a:r>
              <a:rPr lang="en-US" altLang="zh-CN" sz="2000"/>
              <a:t>IPv4</a:t>
            </a:r>
            <a:r>
              <a:rPr lang="zh-CN" altLang="en-US" sz="2000"/>
              <a:t>地址早在</a:t>
            </a:r>
            <a:r>
              <a:rPr lang="en-US" altLang="zh-CN" sz="2000"/>
              <a:t>2011</a:t>
            </a:r>
            <a:r>
              <a:rPr lang="zh-CN" altLang="en-US" sz="2000"/>
              <a:t>年</a:t>
            </a:r>
            <a:r>
              <a:rPr lang="en-US" altLang="zh-CN" sz="2000"/>
              <a:t>2</a:t>
            </a:r>
            <a:r>
              <a:rPr lang="zh-CN" altLang="en-US" sz="2000"/>
              <a:t>月已经耗尽！！！</a:t>
            </a:r>
            <a:endParaRPr lang="zh-CN" altLang="en-US" sz="2000"/>
          </a:p>
          <a:p>
            <a:pPr algn="l">
              <a:lnSpc>
                <a:spcPct val="150000"/>
              </a:lnSpc>
            </a:pPr>
            <a:r>
              <a:rPr lang="zh-CN" altLang="en-US" sz="2000"/>
              <a:t>（</a:t>
            </a:r>
            <a:r>
              <a:rPr lang="en-US" altLang="zh-CN" sz="2000"/>
              <a:t>1</a:t>
            </a:r>
            <a:r>
              <a:rPr lang="zh-CN" altLang="en-US" sz="2000"/>
              <a:t>）</a:t>
            </a:r>
            <a:r>
              <a:rPr lang="en-US" altLang="zh-CN" sz="2000">
                <a:sym typeface="+mn-ea"/>
              </a:rPr>
              <a:t>10.0.0.0-10.255.255.255</a:t>
            </a:r>
            <a:endParaRPr lang="en-US" altLang="zh-CN" sz="2000"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2</a:t>
            </a:r>
            <a:r>
              <a:rPr lang="zh-CN" altLang="en-US" sz="2000">
                <a:sym typeface="+mn-ea"/>
              </a:rPr>
              <a:t>）</a:t>
            </a:r>
            <a:r>
              <a:rPr lang="en-US" altLang="zh-CN" sz="2000">
                <a:sym typeface="+mn-ea"/>
              </a:rPr>
              <a:t>172.16.0.0-172.31.255.255</a:t>
            </a:r>
            <a:endParaRPr lang="zh-CN" altLang="en-US" sz="2000"/>
          </a:p>
          <a:p>
            <a:pPr algn="l">
              <a:lnSpc>
                <a:spcPct val="150000"/>
              </a:lnSpc>
            </a:pP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3</a:t>
            </a:r>
            <a:r>
              <a:rPr lang="zh-CN" altLang="en-US" sz="2000">
                <a:sym typeface="+mn-ea"/>
              </a:rPr>
              <a:t>）</a:t>
            </a:r>
            <a:r>
              <a:rPr lang="en-US" altLang="zh-CN" sz="2000">
                <a:sym typeface="+mn-ea"/>
              </a:rPr>
              <a:t>192.168.0.0-192.168.255.255</a:t>
            </a:r>
            <a:endParaRPr lang="zh-CN" altLang="en-US" sz="2000"/>
          </a:p>
          <a:p>
            <a:pPr algn="l"/>
            <a:endParaRPr lang="zh-CN" altLang="en-US" sz="2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内网穿透假想图</a:t>
            </a:r>
            <a:endParaRPr lang="zh-CN" altLang="en-US"/>
          </a:p>
        </p:txBody>
      </p:sp>
      <p:sp>
        <p:nvSpPr>
          <p:cNvPr id="3" name="云形标注 2"/>
          <p:cNvSpPr/>
          <p:nvPr/>
        </p:nvSpPr>
        <p:spPr>
          <a:xfrm>
            <a:off x="506730" y="5368290"/>
            <a:ext cx="914400" cy="611505"/>
          </a:xfrm>
          <a:prstGeom prst="cloudCallou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n1</a:t>
            </a:r>
            <a:endParaRPr lang="en-US" altLang="zh-CN"/>
          </a:p>
        </p:txBody>
      </p:sp>
      <p:sp>
        <p:nvSpPr>
          <p:cNvPr id="4" name="云形标注 3"/>
          <p:cNvSpPr/>
          <p:nvPr/>
        </p:nvSpPr>
        <p:spPr>
          <a:xfrm>
            <a:off x="3673475" y="5368290"/>
            <a:ext cx="914400" cy="611505"/>
          </a:xfrm>
          <a:prstGeom prst="cloudCallou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n2</a:t>
            </a:r>
            <a:endParaRPr lang="en-US" altLang="zh-CN"/>
          </a:p>
        </p:txBody>
      </p:sp>
      <p:sp>
        <p:nvSpPr>
          <p:cNvPr id="5" name="椭圆 4"/>
          <p:cNvSpPr/>
          <p:nvPr/>
        </p:nvSpPr>
        <p:spPr>
          <a:xfrm>
            <a:off x="655955" y="4323080"/>
            <a:ext cx="615315" cy="56578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A1</a:t>
            </a:r>
            <a:endParaRPr lang="en-US" altLang="zh-CN"/>
          </a:p>
        </p:txBody>
      </p:sp>
      <p:sp>
        <p:nvSpPr>
          <p:cNvPr id="8" name="椭圆 7"/>
          <p:cNvSpPr/>
          <p:nvPr/>
        </p:nvSpPr>
        <p:spPr>
          <a:xfrm>
            <a:off x="3745230" y="4323080"/>
            <a:ext cx="615315" cy="56578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A2</a:t>
            </a:r>
            <a:endParaRPr lang="en-US" altLang="zh-CN"/>
          </a:p>
        </p:txBody>
      </p:sp>
      <p:sp>
        <p:nvSpPr>
          <p:cNvPr id="9" name="云形 8"/>
          <p:cNvSpPr/>
          <p:nvPr/>
        </p:nvSpPr>
        <p:spPr>
          <a:xfrm>
            <a:off x="1127760" y="3072130"/>
            <a:ext cx="787400" cy="713105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云形 10"/>
          <p:cNvSpPr/>
          <p:nvPr/>
        </p:nvSpPr>
        <p:spPr>
          <a:xfrm>
            <a:off x="3966845" y="2656205"/>
            <a:ext cx="787400" cy="713105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815975" y="2026920"/>
            <a:ext cx="455295" cy="4394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4132580" y="2026920"/>
            <a:ext cx="455295" cy="4394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云形 13"/>
          <p:cNvSpPr/>
          <p:nvPr/>
        </p:nvSpPr>
        <p:spPr>
          <a:xfrm>
            <a:off x="2529840" y="982345"/>
            <a:ext cx="914400" cy="914400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n3</a:t>
            </a:r>
            <a:endParaRPr lang="en-US" altLang="zh-CN"/>
          </a:p>
        </p:txBody>
      </p:sp>
      <p:cxnSp>
        <p:nvCxnSpPr>
          <p:cNvPr id="15" name="直接连接符 14"/>
          <p:cNvCxnSpPr>
            <a:stCxn id="5" idx="4"/>
            <a:endCxn id="3" idx="3"/>
          </p:cNvCxnSpPr>
          <p:nvPr/>
        </p:nvCxnSpPr>
        <p:spPr>
          <a:xfrm>
            <a:off x="963930" y="4888865"/>
            <a:ext cx="0" cy="5143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>
            <a:stCxn id="5" idx="0"/>
          </p:cNvCxnSpPr>
          <p:nvPr/>
        </p:nvCxnSpPr>
        <p:spPr>
          <a:xfrm flipV="1">
            <a:off x="963930" y="3705225"/>
            <a:ext cx="365760" cy="6178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>
            <a:stCxn id="12" idx="7"/>
            <a:endCxn id="14" idx="2"/>
          </p:cNvCxnSpPr>
          <p:nvPr/>
        </p:nvCxnSpPr>
        <p:spPr>
          <a:xfrm flipV="1">
            <a:off x="1204595" y="1439545"/>
            <a:ext cx="1327785" cy="6515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>
            <a:stCxn id="11" idx="3"/>
            <a:endCxn id="13" idx="4"/>
          </p:cNvCxnSpPr>
          <p:nvPr/>
        </p:nvCxnSpPr>
        <p:spPr>
          <a:xfrm flipV="1">
            <a:off x="4360545" y="2466340"/>
            <a:ext cx="0" cy="2305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>
            <a:stCxn id="13" idx="1"/>
          </p:cNvCxnSpPr>
          <p:nvPr/>
        </p:nvCxnSpPr>
        <p:spPr>
          <a:xfrm flipH="1" flipV="1">
            <a:off x="3308985" y="1631315"/>
            <a:ext cx="890270" cy="4597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endCxn id="8" idx="4"/>
          </p:cNvCxnSpPr>
          <p:nvPr/>
        </p:nvCxnSpPr>
        <p:spPr>
          <a:xfrm flipH="1" flipV="1">
            <a:off x="4053205" y="4888865"/>
            <a:ext cx="15240" cy="526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>
            <a:stCxn id="8" idx="0"/>
          </p:cNvCxnSpPr>
          <p:nvPr/>
        </p:nvCxnSpPr>
        <p:spPr>
          <a:xfrm flipV="1">
            <a:off x="4053205" y="3214370"/>
            <a:ext cx="189865" cy="11087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>
            <a:stCxn id="9" idx="3"/>
            <a:endCxn id="12" idx="4"/>
          </p:cNvCxnSpPr>
          <p:nvPr/>
        </p:nvCxnSpPr>
        <p:spPr>
          <a:xfrm flipH="1" flipV="1">
            <a:off x="1043940" y="2466340"/>
            <a:ext cx="477520" cy="6464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102235" y="6301740"/>
            <a:ext cx="23609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H1-&gt;</a:t>
            </a:r>
            <a:r>
              <a:rPr lang="en-US" altLang="zh-CN">
                <a:solidFill>
                  <a:srgbClr val="FF0000"/>
                </a:solidFill>
              </a:rPr>
              <a:t>172.16</a:t>
            </a:r>
            <a:r>
              <a:rPr lang="en-US" altLang="zh-CN"/>
              <a:t>.11.21:8080</a:t>
            </a:r>
            <a:endParaRPr lang="en-US" altLang="zh-CN"/>
          </a:p>
        </p:txBody>
      </p:sp>
      <p:sp>
        <p:nvSpPr>
          <p:cNvPr id="27" name="文本框 26"/>
          <p:cNvSpPr txBox="1"/>
          <p:nvPr/>
        </p:nvSpPr>
        <p:spPr>
          <a:xfrm>
            <a:off x="2967355" y="6301740"/>
            <a:ext cx="23609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H2-&gt;</a:t>
            </a:r>
            <a:r>
              <a:rPr lang="en-US" altLang="zh-CN">
                <a:solidFill>
                  <a:srgbClr val="FF0000"/>
                </a:solidFill>
              </a:rPr>
              <a:t>172.16</a:t>
            </a:r>
            <a:r>
              <a:rPr lang="en-US" altLang="zh-CN"/>
              <a:t>.22.45:8082</a:t>
            </a:r>
            <a:endParaRPr lang="en-US" altLang="zh-CN"/>
          </a:p>
        </p:txBody>
      </p:sp>
      <p:sp>
        <p:nvSpPr>
          <p:cNvPr id="28" name="文本框 27"/>
          <p:cNvSpPr txBox="1"/>
          <p:nvPr/>
        </p:nvSpPr>
        <p:spPr>
          <a:xfrm>
            <a:off x="1271270" y="4421505"/>
            <a:ext cx="235077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A1-&gt;</a:t>
            </a:r>
            <a:r>
              <a:rPr lang="en-US" altLang="zh-CN">
                <a:solidFill>
                  <a:srgbClr val="FF0000"/>
                </a:solidFill>
              </a:rPr>
              <a:t>172.66</a:t>
            </a:r>
            <a:r>
              <a:rPr lang="en-US" altLang="zh-CN"/>
              <a:t>.33.33:8040</a:t>
            </a:r>
            <a:endParaRPr lang="en-US" altLang="zh-CN"/>
          </a:p>
        </p:txBody>
      </p:sp>
      <p:sp>
        <p:nvSpPr>
          <p:cNvPr id="29" name="文本框 28"/>
          <p:cNvSpPr txBox="1"/>
          <p:nvPr/>
        </p:nvSpPr>
        <p:spPr>
          <a:xfrm>
            <a:off x="4381500" y="4445635"/>
            <a:ext cx="235077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A2-&gt;</a:t>
            </a:r>
            <a:r>
              <a:rPr lang="en-US" altLang="zh-CN">
                <a:solidFill>
                  <a:srgbClr val="FF0000"/>
                </a:solidFill>
              </a:rPr>
              <a:t>172.66</a:t>
            </a:r>
            <a:r>
              <a:rPr lang="en-US" altLang="zh-CN"/>
              <a:t>.22.22:8060</a:t>
            </a:r>
            <a:endParaRPr lang="en-US" altLang="zh-CN"/>
          </a:p>
        </p:txBody>
      </p:sp>
      <p:sp>
        <p:nvSpPr>
          <p:cNvPr id="30" name="文本框 29"/>
          <p:cNvSpPr txBox="1"/>
          <p:nvPr/>
        </p:nvSpPr>
        <p:spPr>
          <a:xfrm>
            <a:off x="963930" y="502920"/>
            <a:ext cx="268287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server-&gt;</a:t>
            </a:r>
            <a:r>
              <a:rPr lang="en-US" altLang="zh-CN">
                <a:solidFill>
                  <a:srgbClr val="FF0000"/>
                </a:solidFill>
              </a:rPr>
              <a:t>172.66</a:t>
            </a:r>
            <a:r>
              <a:rPr lang="en-US" altLang="zh-CN"/>
              <a:t>.31.31:8088</a:t>
            </a:r>
            <a:endParaRPr lang="en-US" altLang="zh-CN"/>
          </a:p>
        </p:txBody>
      </p:sp>
      <p:sp>
        <p:nvSpPr>
          <p:cNvPr id="32" name="流程图: 可选过程 31"/>
          <p:cNvSpPr/>
          <p:nvPr/>
        </p:nvSpPr>
        <p:spPr>
          <a:xfrm>
            <a:off x="8185785" y="4845685"/>
            <a:ext cx="914400" cy="61150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H1</a:t>
            </a:r>
            <a:endParaRPr lang="en-US" altLang="zh-CN"/>
          </a:p>
        </p:txBody>
      </p:sp>
      <p:sp>
        <p:nvSpPr>
          <p:cNvPr id="33" name="流程图: 可选过程 32"/>
          <p:cNvSpPr/>
          <p:nvPr/>
        </p:nvSpPr>
        <p:spPr>
          <a:xfrm>
            <a:off x="10086340" y="4845685"/>
            <a:ext cx="914400" cy="61150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H2</a:t>
            </a:r>
            <a:endParaRPr lang="en-US" altLang="zh-CN"/>
          </a:p>
        </p:txBody>
      </p:sp>
      <p:sp>
        <p:nvSpPr>
          <p:cNvPr id="36" name="矩形 35"/>
          <p:cNvSpPr/>
          <p:nvPr/>
        </p:nvSpPr>
        <p:spPr>
          <a:xfrm>
            <a:off x="8185785" y="3035300"/>
            <a:ext cx="914400" cy="13862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10086340" y="3035300"/>
            <a:ext cx="914400" cy="13862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8281035" y="3366135"/>
            <a:ext cx="724535" cy="72453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/>
              <a:t>A1</a:t>
            </a:r>
            <a:endParaRPr lang="en-US" altLang="zh-CN"/>
          </a:p>
        </p:txBody>
      </p:sp>
      <p:sp>
        <p:nvSpPr>
          <p:cNvPr id="39" name="椭圆 38"/>
          <p:cNvSpPr/>
          <p:nvPr/>
        </p:nvSpPr>
        <p:spPr>
          <a:xfrm>
            <a:off x="10180955" y="3366135"/>
            <a:ext cx="724535" cy="72453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/>
              <a:t>A2</a:t>
            </a:r>
            <a:endParaRPr lang="en-US" altLang="zh-CN"/>
          </a:p>
        </p:txBody>
      </p:sp>
      <p:cxnSp>
        <p:nvCxnSpPr>
          <p:cNvPr id="40" name="直接箭头连接符 39"/>
          <p:cNvCxnSpPr/>
          <p:nvPr/>
        </p:nvCxnSpPr>
        <p:spPr>
          <a:xfrm flipV="1">
            <a:off x="8439150" y="4464050"/>
            <a:ext cx="0" cy="3321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/>
          <p:nvPr/>
        </p:nvCxnSpPr>
        <p:spPr>
          <a:xfrm>
            <a:off x="8834755" y="4464050"/>
            <a:ext cx="0" cy="3321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/>
          <p:cNvCxnSpPr/>
          <p:nvPr/>
        </p:nvCxnSpPr>
        <p:spPr>
          <a:xfrm>
            <a:off x="10671810" y="4479925"/>
            <a:ext cx="0" cy="3321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/>
          <p:cNvCxnSpPr/>
          <p:nvPr/>
        </p:nvCxnSpPr>
        <p:spPr>
          <a:xfrm flipV="1">
            <a:off x="10387330" y="4464050"/>
            <a:ext cx="0" cy="3321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/>
          <p:nvPr/>
        </p:nvCxnSpPr>
        <p:spPr>
          <a:xfrm>
            <a:off x="9104630" y="3265170"/>
            <a:ext cx="981710" cy="1581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/>
          <p:nvPr/>
        </p:nvCxnSpPr>
        <p:spPr>
          <a:xfrm flipH="1">
            <a:off x="9139555" y="3719830"/>
            <a:ext cx="981710" cy="793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/>
          <p:cNvCxnSpPr/>
          <p:nvPr/>
        </p:nvCxnSpPr>
        <p:spPr>
          <a:xfrm>
            <a:off x="9119870" y="4124325"/>
            <a:ext cx="1001395" cy="1492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椭圆 52"/>
          <p:cNvSpPr/>
          <p:nvPr/>
        </p:nvSpPr>
        <p:spPr>
          <a:xfrm>
            <a:off x="9338945" y="3002280"/>
            <a:ext cx="285750" cy="2628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54" name="椭圆 53"/>
          <p:cNvSpPr/>
          <p:nvPr/>
        </p:nvSpPr>
        <p:spPr>
          <a:xfrm>
            <a:off x="9338945" y="3449320"/>
            <a:ext cx="285750" cy="2628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/>
              <a:t>2</a:t>
            </a:r>
            <a:endParaRPr lang="en-US" altLang="zh-CN"/>
          </a:p>
        </p:txBody>
      </p:sp>
      <p:sp>
        <p:nvSpPr>
          <p:cNvPr id="55" name="椭圆 54"/>
          <p:cNvSpPr/>
          <p:nvPr/>
        </p:nvSpPr>
        <p:spPr>
          <a:xfrm>
            <a:off x="9338945" y="3865880"/>
            <a:ext cx="285750" cy="2628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56" name="文本框 55"/>
          <p:cNvSpPr txBox="1"/>
          <p:nvPr/>
        </p:nvSpPr>
        <p:spPr>
          <a:xfrm>
            <a:off x="8665210" y="2226945"/>
            <a:ext cx="2240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两内网的三报文握手</a:t>
            </a:r>
            <a:endParaRPr lang="zh-CN" altLang="en-US"/>
          </a:p>
        </p:txBody>
      </p:sp>
      <p:sp>
        <p:nvSpPr>
          <p:cNvPr id="57" name="虚尾箭头 56"/>
          <p:cNvSpPr/>
          <p:nvPr/>
        </p:nvSpPr>
        <p:spPr>
          <a:xfrm>
            <a:off x="6127115" y="3642995"/>
            <a:ext cx="979170" cy="485775"/>
          </a:xfrm>
          <a:prstGeom prst="striped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 STUN, TURN, </a:t>
            </a:r>
            <a:r>
              <a:rPr lang="en-US" altLang="zh-CN"/>
              <a:t>ICE,</a:t>
            </a:r>
            <a:r>
              <a:rPr lang="zh-CN" altLang="en-US"/>
              <a:t>Signaling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pPr>
              <a:lnSpc>
                <a:spcPct val="150000"/>
              </a:lnSpc>
            </a:pPr>
            <a:r>
              <a:rPr lang="en-US" altLang="zh-CN">
                <a:sym typeface="+mn-ea"/>
              </a:rPr>
              <a:t>STUN</a:t>
            </a:r>
            <a:r>
              <a:rPr lang="zh-CN" altLang="en-US">
                <a:sym typeface="+mn-ea"/>
              </a:rPr>
              <a:t>是什么</a:t>
            </a:r>
            <a:endParaRPr lang="en-US" altLang="zh-CN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400"/>
              <a:t>	STUN（Session Traversal Utilities for NAT）是一种网络协议，它允许位于NAT（或多重NAT）后的客户端找出自己的公网地址，查出自己位于哪种类型的NAT之后以及NAT为某一个本地端口所绑定的Internet端端口。这些信息被用来在两个同时处于NAT路由器之后的主机之间创建UDP通信。该协议由RFC 5389定义。</a:t>
            </a:r>
            <a:endParaRPr lang="en-US" altLang="zh-CN" sz="240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400">
                <a:sym typeface="+mn-ea"/>
              </a:rPr>
              <a:t>	</a:t>
            </a:r>
            <a:r>
              <a:rPr lang="zh-CN" altLang="en-US" sz="2400">
                <a:sym typeface="+mn-ea"/>
              </a:rPr>
              <a:t>利用</a:t>
            </a:r>
            <a:r>
              <a:rPr lang="en-US" altLang="zh-CN" sz="2400">
                <a:sym typeface="+mn-ea"/>
              </a:rPr>
              <a:t>STUN</a:t>
            </a:r>
            <a:r>
              <a:rPr lang="zh-CN" altLang="en-US" sz="2400">
                <a:sym typeface="+mn-ea"/>
              </a:rPr>
              <a:t>实现内网穿透的过程仍然十分复杂，并不是任意两客户端都能实现穿透从而建立</a:t>
            </a:r>
            <a:r>
              <a:rPr lang="en-US" altLang="zh-CN" sz="2400">
                <a:sym typeface="+mn-ea"/>
              </a:rPr>
              <a:t>P2P</a:t>
            </a:r>
            <a:r>
              <a:rPr lang="zh-CN" altLang="en-US" sz="2400">
                <a:sym typeface="+mn-ea"/>
              </a:rPr>
              <a:t>通信，这是由他们的</a:t>
            </a:r>
            <a:r>
              <a:rPr lang="en-US" altLang="zh-CN" sz="2400">
                <a:sym typeface="+mn-ea"/>
              </a:rPr>
              <a:t>NAT</a:t>
            </a:r>
            <a:r>
              <a:rPr lang="zh-CN" altLang="en-US" sz="2400">
                <a:sym typeface="+mn-ea"/>
              </a:rPr>
              <a:t>路由类型所决定的。</a:t>
            </a:r>
            <a:endParaRPr lang="zh-CN" altLang="en-US" sz="2400">
              <a:sym typeface="+mn-ea"/>
            </a:endParaRPr>
          </a:p>
          <a:p>
            <a:pPr marL="0" indent="0">
              <a:buNone/>
            </a:pPr>
            <a:endParaRPr lang="en-US" altLang="zh-CN" sz="2400">
              <a:sym typeface="+mn-e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0"/>
            <a:ext cx="12191365" cy="6858635"/>
          </a:xfrm>
        </p:spPr>
        <p:txBody>
          <a:bodyPr>
            <a:normAutofit lnSpcReduction="20000"/>
          </a:bodyPr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2000" b="1"/>
              <a:t>四种类型的</a:t>
            </a:r>
            <a:r>
              <a:rPr lang="en-US" altLang="zh-CN" sz="2000" b="1"/>
              <a:t>NAT</a:t>
            </a:r>
            <a:r>
              <a:rPr lang="zh-CN" altLang="en-US" sz="2000" b="1"/>
              <a:t>路由：</a:t>
            </a:r>
            <a:endParaRPr lang="zh-CN" altLang="en-US" sz="200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CN" sz="2000">
                <a:solidFill>
                  <a:srgbClr val="00B050"/>
                </a:solidFill>
              </a:rPr>
              <a:t>(1) </a:t>
            </a:r>
            <a:r>
              <a:rPr lang="zh-CN" altLang="en-US" sz="2000">
                <a:solidFill>
                  <a:srgbClr val="00B050"/>
                </a:solidFill>
              </a:rPr>
              <a:t>Full Cone NAT </a:t>
            </a:r>
            <a:r>
              <a:rPr lang="en-US" altLang="zh-CN" sz="2000">
                <a:solidFill>
                  <a:srgbClr val="00B050"/>
                </a:solidFill>
              </a:rPr>
              <a:t>(</a:t>
            </a:r>
            <a:r>
              <a:rPr lang="zh-CN" altLang="en-US" sz="2000">
                <a:solidFill>
                  <a:srgbClr val="00B050"/>
                </a:solidFill>
                <a:sym typeface="+mn-ea"/>
              </a:rPr>
              <a:t>完全锥形NAT</a:t>
            </a:r>
            <a:r>
              <a:rPr lang="en-US" altLang="zh-CN" sz="2000">
                <a:solidFill>
                  <a:srgbClr val="00B050"/>
                </a:solidFill>
              </a:rPr>
              <a:t>)</a:t>
            </a:r>
            <a:r>
              <a:rPr lang="zh-CN" altLang="en-US" sz="2000">
                <a:solidFill>
                  <a:srgbClr val="00B050"/>
                </a:solidFill>
              </a:rPr>
              <a:t>：</a:t>
            </a:r>
            <a:endParaRPr lang="zh-CN" altLang="en-US" sz="2000">
              <a:solidFill>
                <a:srgbClr val="00B050"/>
              </a:solidFill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CN" sz="2000"/>
              <a:t>	</a:t>
            </a:r>
            <a:r>
              <a:rPr lang="zh-CN" altLang="en-US" sz="2000"/>
              <a:t>所有从同一个内网IP和端口号发送过来的请求都会被映射成同一个外网IP和端口号，并且任何一个外网主机都可以通过这个映射的外网IP和端口号向这台内网主机发送包。</a:t>
            </a:r>
            <a:endParaRPr lang="zh-CN" altLang="en-US" sz="200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CN" sz="2000">
                <a:solidFill>
                  <a:schemeClr val="accent1">
                    <a:lumMod val="75000"/>
                  </a:schemeClr>
                </a:solidFill>
              </a:rPr>
              <a:t>(2) </a:t>
            </a:r>
            <a:r>
              <a:rPr lang="zh-CN" altLang="en-US" sz="2000">
                <a:solidFill>
                  <a:schemeClr val="accent1">
                    <a:lumMod val="75000"/>
                  </a:schemeClr>
                </a:solidFill>
              </a:rPr>
              <a:t>Restricted Cone NAT </a:t>
            </a:r>
            <a:r>
              <a:rPr lang="en-US" altLang="zh-CN" sz="200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zh-CN" altLang="en-US" sz="2000">
                <a:solidFill>
                  <a:schemeClr val="accent1">
                    <a:lumMod val="75000"/>
                  </a:schemeClr>
                </a:solidFill>
                <a:sym typeface="+mn-ea"/>
              </a:rPr>
              <a:t>限制锥形NAT</a:t>
            </a:r>
            <a:r>
              <a:rPr lang="en-US" altLang="zh-CN" sz="2000">
                <a:solidFill>
                  <a:schemeClr val="accent1">
                    <a:lumMod val="75000"/>
                  </a:schemeClr>
                </a:solidFill>
              </a:rPr>
              <a:t>)</a:t>
            </a:r>
            <a:r>
              <a:rPr lang="zh-CN" altLang="en-US" sz="2000">
                <a:solidFill>
                  <a:schemeClr val="accent1">
                    <a:lumMod val="75000"/>
                  </a:schemeClr>
                </a:solidFill>
              </a:rPr>
              <a:t>：</a:t>
            </a:r>
            <a:endParaRPr lang="zh-CN" altLang="en-US" sz="200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CN" sz="2000"/>
              <a:t>	</a:t>
            </a:r>
            <a:r>
              <a:rPr lang="zh-CN" altLang="en-US" sz="2000"/>
              <a:t>它也是所有从同一个内网IP和端口号发送过来的请求都会被映射成同一个外网IP和端口号。与完全锥形不同的是，外网主机只能够向先前已经向它发送过数据包的内网主机发送包。</a:t>
            </a:r>
            <a:endParaRPr lang="zh-CN" altLang="en-US" sz="200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CN" sz="2000">
                <a:solidFill>
                  <a:schemeClr val="accent2"/>
                </a:solidFill>
              </a:rPr>
              <a:t>(3) </a:t>
            </a:r>
            <a:r>
              <a:rPr lang="zh-CN" altLang="en-US" sz="2000">
                <a:solidFill>
                  <a:schemeClr val="accent2"/>
                </a:solidFill>
              </a:rPr>
              <a:t>Port Restricted Cone NAT </a:t>
            </a:r>
            <a:r>
              <a:rPr lang="en-US" altLang="zh-CN" sz="2000">
                <a:solidFill>
                  <a:schemeClr val="accent2"/>
                </a:solidFill>
              </a:rPr>
              <a:t>(</a:t>
            </a:r>
            <a:r>
              <a:rPr lang="zh-CN" altLang="en-US" sz="2000">
                <a:solidFill>
                  <a:schemeClr val="accent2"/>
                </a:solidFill>
                <a:sym typeface="+mn-ea"/>
              </a:rPr>
              <a:t>端口限制锥形NAT</a:t>
            </a:r>
            <a:r>
              <a:rPr lang="en-US" altLang="zh-CN" sz="2000">
                <a:solidFill>
                  <a:schemeClr val="accent2"/>
                </a:solidFill>
              </a:rPr>
              <a:t>)</a:t>
            </a:r>
            <a:r>
              <a:rPr lang="zh-CN" altLang="en-US" sz="2000">
                <a:solidFill>
                  <a:schemeClr val="accent2"/>
                </a:solidFill>
              </a:rPr>
              <a:t>：</a:t>
            </a:r>
            <a:endParaRPr lang="zh-CN" altLang="en-US" sz="200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CN" sz="2000"/>
              <a:t>	</a:t>
            </a:r>
            <a:r>
              <a:rPr lang="zh-CN" altLang="en-US" sz="2000"/>
              <a:t>与限制锥形NAT很相似，只不过它包括端口号。也就是说，一台IP地址X和端口P的外网主机想给内网主机发送包，必须是这台内网主机先前已经给这个IP地址X和端口P发送过数据包。</a:t>
            </a:r>
            <a:endParaRPr lang="zh-CN" altLang="en-US" sz="200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CN" sz="2000">
                <a:solidFill>
                  <a:srgbClr val="FF0000"/>
                </a:solidFill>
              </a:rPr>
              <a:t>(4) </a:t>
            </a:r>
            <a:r>
              <a:rPr lang="zh-CN" altLang="en-US" sz="2000">
                <a:solidFill>
                  <a:srgbClr val="FF0000"/>
                </a:solidFill>
              </a:rPr>
              <a:t>Symmetric NAT </a:t>
            </a:r>
            <a:r>
              <a:rPr lang="en-US" altLang="zh-CN" sz="2000">
                <a:solidFill>
                  <a:srgbClr val="FF0000"/>
                </a:solidFill>
              </a:rPr>
              <a:t>(</a:t>
            </a:r>
            <a:r>
              <a:rPr lang="zh-CN" altLang="en-US" sz="2000">
                <a:solidFill>
                  <a:srgbClr val="FF0000"/>
                </a:solidFill>
                <a:sym typeface="+mn-ea"/>
              </a:rPr>
              <a:t>对称NAT</a:t>
            </a:r>
            <a:r>
              <a:rPr lang="en-US" altLang="zh-CN" sz="2000">
                <a:solidFill>
                  <a:srgbClr val="FF0000"/>
                </a:solidFill>
              </a:rPr>
              <a:t>)</a:t>
            </a:r>
            <a:r>
              <a:rPr lang="zh-CN" altLang="en-US" sz="2000">
                <a:solidFill>
                  <a:srgbClr val="FF0000"/>
                </a:solidFill>
              </a:rPr>
              <a:t>：</a:t>
            </a:r>
            <a:endParaRPr lang="zh-CN" altLang="en-US" sz="2000">
              <a:solidFill>
                <a:srgbClr val="FF0000"/>
              </a:solidFill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CN" sz="2000"/>
              <a:t>	</a:t>
            </a:r>
            <a:r>
              <a:rPr lang="zh-CN" altLang="en-US" sz="2000"/>
              <a:t>所有从同一个内网IP和端口号发送到一个特定的目的IP和端口号的请求，都会被映射到同一个IP和端口号。如果同一台主机使用相同的源地址和端口号发送包，但是发往不同的目的地，NAT将会使用不同的映射。此外，只有收到数据的外网主机才可以反过来向内网主机发送包。</a:t>
            </a:r>
            <a:endParaRPr lang="zh-CN" altLang="en-US" sz="200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两端的</a:t>
            </a:r>
            <a:r>
              <a:rPr lang="en-US" altLang="zh-CN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NAT</a:t>
            </a:r>
            <a:r>
              <a:rPr lang="zh-CN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路由可能是不同的，他们的组合决定了能否实现</a:t>
            </a:r>
            <a:r>
              <a:rPr lang="zh-CN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  <a:hlinkClick r:id="rId1" action="ppaction://hlinkfile"/>
              </a:rPr>
              <a:t>内网穿透</a:t>
            </a:r>
            <a:r>
              <a:rPr lang="zh-CN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。</a:t>
            </a:r>
            <a:endParaRPr lang="zh-CN" alt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zh-CN" alt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448310"/>
            <a:ext cx="10515600" cy="5728970"/>
          </a:xfrm>
        </p:spPr>
        <p:txBody>
          <a:bodyPr/>
          <a:p>
            <a:pPr marL="0" indent="0">
              <a:lnSpc>
                <a:spcPct val="150000"/>
              </a:lnSpc>
              <a:buNone/>
            </a:pPr>
            <a:r>
              <a:rPr lang="zh-CN" altLang="en-US">
                <a:sym typeface="+mn-ea"/>
              </a:rPr>
              <a:t>TURN是什么</a:t>
            </a:r>
            <a:endParaRPr lang="zh-CN" altLang="en-US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400">
                <a:sym typeface="+mn-ea"/>
              </a:rPr>
              <a:t>	</a:t>
            </a:r>
            <a:r>
              <a:rPr lang="zh-CN" altLang="en-US" sz="2400">
                <a:sym typeface="+mn-ea"/>
              </a:rPr>
              <a:t>TURN </a:t>
            </a:r>
            <a:r>
              <a:rPr lang="en-US" altLang="zh-CN" sz="2400">
                <a:sym typeface="+mn-ea"/>
              </a:rPr>
              <a:t>(</a:t>
            </a:r>
            <a:r>
              <a:rPr lang="zh-CN" altLang="en-US" sz="2400">
                <a:sym typeface="+mn-ea"/>
              </a:rPr>
              <a:t>Traversal Using Relays around NAT</a:t>
            </a:r>
            <a:r>
              <a:rPr lang="en-US" altLang="zh-CN" sz="2400">
                <a:sym typeface="+mn-ea"/>
              </a:rPr>
              <a:t>)</a:t>
            </a:r>
            <a:r>
              <a:rPr lang="zh-CN" altLang="en-US" sz="2400">
                <a:sym typeface="+mn-ea"/>
              </a:rPr>
              <a:t>，是STUN/RFC5389的一个拓展，主要添加了Relay功能。如果终端在NAT之后， 那么在特定的情景下，有可能使得终端无法和其对等端（peer）进行直接的通信，这时就需要公网的服务器作为一个中继， 对来往的数据进行转发。这个转发的协议就被定义为TURN。</a:t>
            </a:r>
            <a:endParaRPr lang="zh-CN" altLang="en-US" sz="240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>
                <a:sym typeface="+mn-ea"/>
              </a:rPr>
              <a:t>ICE</a:t>
            </a:r>
            <a:r>
              <a:rPr lang="zh-CN" altLang="en-US">
                <a:sym typeface="+mn-ea"/>
              </a:rPr>
              <a:t>是什么</a:t>
            </a:r>
            <a:endParaRPr lang="zh-CN" altLang="en-US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400">
                <a:sym typeface="+mn-ea"/>
              </a:rPr>
              <a:t>	</a:t>
            </a:r>
            <a:r>
              <a:rPr lang="zh-CN" altLang="en-US" sz="2400">
                <a:sym typeface="+mn-ea"/>
              </a:rPr>
              <a:t>ICE </a:t>
            </a:r>
            <a:r>
              <a:rPr lang="en-US" altLang="zh-CN" sz="2400">
                <a:sym typeface="+mn-ea"/>
              </a:rPr>
              <a:t>(Interactive Connectivity Establishment) </a:t>
            </a:r>
            <a:r>
              <a:rPr lang="zh-CN" altLang="en-US" sz="2400">
                <a:sym typeface="+mn-ea"/>
              </a:rPr>
              <a:t>跟STUN和TURN不一样，ICE不是一种协议，而是一个框架（Framework），它整合了STUN和TURN。</a:t>
            </a:r>
            <a:endParaRPr lang="zh-CN" altLang="en-US" sz="2400">
              <a:sym typeface="+mn-ea"/>
            </a:endParaRPr>
          </a:p>
          <a:p>
            <a:pPr marL="0" indent="0">
              <a:buNone/>
            </a:pPr>
            <a:endParaRPr lang="zh-CN" altLang="en-US" sz="2400">
              <a:sym typeface="+mn-e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480060"/>
            <a:ext cx="10515600" cy="5697220"/>
          </a:xfrm>
        </p:spPr>
        <p:txBody>
          <a:bodyPr/>
          <a:p>
            <a:pPr marL="0" indent="0" algn="l">
              <a:buNone/>
            </a:pPr>
            <a:r>
              <a:rPr lang="zh-CN" altLang="en-US">
                <a:sym typeface="+mn-ea"/>
              </a:rPr>
              <a:t>Signaling是什么</a:t>
            </a:r>
            <a:endParaRPr lang="zh-CN" altLang="en-US">
              <a:sym typeface="+mn-ea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altLang="zh-CN" sz="2400">
                <a:sym typeface="+mn-ea"/>
              </a:rPr>
              <a:t>	</a:t>
            </a:r>
            <a:r>
              <a:rPr lang="zh-CN" altLang="en-US" sz="2400">
                <a:sym typeface="+mn-ea"/>
              </a:rPr>
              <a:t>Signaling即信令，两个端点要建立</a:t>
            </a:r>
            <a:r>
              <a:rPr lang="en-US" altLang="zh-CN" sz="2400">
                <a:sym typeface="+mn-ea"/>
              </a:rPr>
              <a:t>P2P</a:t>
            </a:r>
            <a:r>
              <a:rPr lang="zh-CN" altLang="en-US" sz="2400">
                <a:sym typeface="+mn-ea"/>
              </a:rPr>
              <a:t>连接进行音视频通信，那么在这之前他们必须进行信息的交换，比如你</a:t>
            </a:r>
            <a:r>
              <a:rPr lang="en-US" altLang="zh-CN" sz="2400">
                <a:sym typeface="+mn-ea"/>
              </a:rPr>
              <a:t>NAT</a:t>
            </a:r>
            <a:r>
              <a:rPr lang="zh-CN" altLang="en-US" sz="2400">
                <a:sym typeface="+mn-ea"/>
              </a:rPr>
              <a:t>转换后的公网地址是多少，你要传输的音视频是什么格式的等等。</a:t>
            </a:r>
            <a:endParaRPr lang="zh-CN" altLang="en-US" sz="2400">
              <a:sym typeface="+mn-ea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altLang="zh-CN" sz="2400">
                <a:sym typeface="+mn-ea"/>
              </a:rPr>
              <a:t>	</a:t>
            </a:r>
            <a:r>
              <a:rPr lang="zh-CN" altLang="en-US" sz="2400">
                <a:sym typeface="+mn-ea"/>
              </a:rPr>
              <a:t>我们说</a:t>
            </a:r>
            <a:r>
              <a:rPr lang="en-US" altLang="zh-CN" sz="2400">
                <a:sym typeface="+mn-ea"/>
              </a:rPr>
              <a:t>P2P</a:t>
            </a:r>
            <a:r>
              <a:rPr lang="zh-CN" altLang="en-US" sz="2400">
                <a:sym typeface="+mn-ea"/>
              </a:rPr>
              <a:t>通信是端到端的通信，这并不意味着它不需要服务器，通信前的Signaling（信令）交换仍然需要服务器来支持，但是一旦连接建立，数据将直接在这条通道上传输，不经过服务器（当然我们这里指的都是内网穿透成功的情况）。</a:t>
            </a:r>
            <a:endParaRPr lang="zh-CN" altLang="en-US" sz="2400"/>
          </a:p>
          <a:p>
            <a:pPr marL="0" indent="0" algn="l">
              <a:buNone/>
            </a:pPr>
            <a:endParaRPr lang="zh-CN" altLang="en-US" sz="2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zh-CN"/>
              <a:t>WEBRTC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pPr marL="0" indent="0">
              <a:lnSpc>
                <a:spcPct val="150000"/>
              </a:lnSpc>
              <a:buNone/>
            </a:pPr>
            <a:r>
              <a:rPr lang="en-US" altLang="zh-CN"/>
              <a:t>  WEBRTC</a:t>
            </a:r>
            <a:r>
              <a:rPr lang="zh-CN" altLang="en-US"/>
              <a:t>的前世今生：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 sz="2400"/>
              <a:t>GIPS(Global IP Sound)世界顶尖的互联网音视频方案提供商。</a:t>
            </a:r>
            <a:endParaRPr lang="zh-CN" altLang="en-US" sz="2400"/>
          </a:p>
          <a:p>
            <a:pPr>
              <a:lnSpc>
                <a:spcPct val="150000"/>
              </a:lnSpc>
            </a:pPr>
            <a:r>
              <a:rPr lang="zh-CN" altLang="en-US" sz="2400"/>
              <a:t>2010年5月，Google以6820万美元收购VoIP软件开发商Global IP </a:t>
            </a:r>
            <a:r>
              <a:rPr lang="zh-CN" altLang="en-US" sz="2400">
                <a:sym typeface="+mn-ea"/>
              </a:rPr>
              <a:t>Sound</a:t>
            </a:r>
            <a:r>
              <a:rPr lang="zh-CN" altLang="en-US" sz="2400"/>
              <a:t>的GIPS引擎，并改为名为“WebRTC”。随后经过扩展（也有人说是阉割）后，在2011年6月3日开源，随后集成到谷歌浏览器中</a:t>
            </a:r>
            <a:r>
              <a:rPr lang="zh-CN" sz="2400"/>
              <a:t>。</a:t>
            </a:r>
            <a:endParaRPr lang="zh-CN" sz="2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69315" y="226695"/>
            <a:ext cx="10484485" cy="6488430"/>
          </a:xfrm>
        </p:spPr>
        <p:txBody>
          <a:bodyPr>
            <a:noAutofit/>
          </a:bodyPr>
          <a:p>
            <a:pPr>
              <a:lnSpc>
                <a:spcPct val="150000"/>
              </a:lnSpc>
            </a:pPr>
            <a:endParaRPr lang="zh-CN" altLang="en-US" sz="2000" b="1">
              <a:sym typeface="+mn-ea"/>
              <a:hlinkClick r:id="rId1" action="ppaction://hlinkfile"/>
            </a:endParaRPr>
          </a:p>
          <a:p>
            <a:pPr>
              <a:lnSpc>
                <a:spcPct val="150000"/>
              </a:lnSpc>
            </a:pPr>
            <a:r>
              <a:rPr lang="zh-CN" altLang="en-US" sz="2000" b="1">
                <a:sym typeface="+mn-ea"/>
                <a:hlinkClick r:id="rId1" action="ppaction://hlinkfile"/>
              </a:rPr>
              <a:t>官方</a:t>
            </a:r>
            <a:r>
              <a:rPr lang="zh-CN" altLang="en-US" sz="2000" b="1">
                <a:sym typeface="+mn-ea"/>
              </a:rPr>
              <a:t>：</a:t>
            </a:r>
            <a:r>
              <a:rPr lang="zh-CN" altLang="en-US" sz="2000">
                <a:sym typeface="+mn-ea"/>
              </a:rPr>
              <a:t>WebRTC (Web Real-Time Communications) 是一项实时通讯技术，它允许网络应用或者站点，在不借助中间媒介的情况下，建立</a:t>
            </a:r>
            <a:r>
              <a:rPr lang="zh-CN" altLang="en-US" sz="2000">
                <a:solidFill>
                  <a:srgbClr val="FF0000"/>
                </a:solidFill>
                <a:sym typeface="+mn-ea"/>
              </a:rPr>
              <a:t>浏览器</a:t>
            </a:r>
            <a:r>
              <a:rPr lang="zh-CN" altLang="en-US" sz="2000">
                <a:sym typeface="+mn-ea"/>
              </a:rPr>
              <a:t>之间点对点（Peer-to-Peer）的连接，实现视频流和（或）音频流或者其他任意数据的传输。</a:t>
            </a:r>
            <a:endParaRPr lang="zh-CN" altLang="en-US" sz="2000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b="1">
                <a:sym typeface="+mn-ea"/>
                <a:hlinkClick r:id="rId2" action="ppaction://hlinkfile"/>
              </a:rPr>
              <a:t>百度百科</a:t>
            </a:r>
            <a:r>
              <a:rPr lang="zh-CN" altLang="en-US" sz="2000" b="1">
                <a:sym typeface="+mn-ea"/>
              </a:rPr>
              <a:t>：</a:t>
            </a:r>
            <a:r>
              <a:rPr lang="zh-CN" altLang="en-US" sz="2000">
                <a:sym typeface="+mn-ea"/>
              </a:rPr>
              <a:t>WebRTC，即网页即时通信（Web Real-Time Communication）的缩写，是一个支持网页</a:t>
            </a:r>
            <a:r>
              <a:rPr lang="zh-CN" altLang="en-US" sz="2000">
                <a:solidFill>
                  <a:srgbClr val="FF0000"/>
                </a:solidFill>
                <a:sym typeface="+mn-ea"/>
              </a:rPr>
              <a:t>浏览器</a:t>
            </a:r>
            <a:r>
              <a:rPr lang="zh-CN" altLang="en-US" sz="2000">
                <a:sym typeface="+mn-ea"/>
              </a:rPr>
              <a:t>进行实时音视频对话的API。该项目的最终目的是让Web开发者能够基于</a:t>
            </a:r>
            <a:r>
              <a:rPr lang="zh-CN" altLang="en-US" sz="2000">
                <a:solidFill>
                  <a:srgbClr val="FF0000"/>
                </a:solidFill>
                <a:sym typeface="+mn-ea"/>
              </a:rPr>
              <a:t>浏览器</a:t>
            </a:r>
            <a:r>
              <a:rPr lang="zh-CN" altLang="en-US" sz="2000">
                <a:sym typeface="+mn-ea"/>
              </a:rPr>
              <a:t>只</a:t>
            </a:r>
            <a:r>
              <a:rPr lang="zh-CN" altLang="en-US" sz="2000">
                <a:sym typeface="+mn-ea"/>
              </a:rPr>
              <a:t>编写简单的Javascript程序就能</a:t>
            </a:r>
            <a:r>
              <a:rPr lang="zh-CN" altLang="en-US" sz="2000">
                <a:sym typeface="+mn-ea"/>
              </a:rPr>
              <a:t>轻易快捷开发出丰富的实时多媒体应用</a:t>
            </a:r>
            <a:r>
              <a:rPr lang="zh-CN" sz="2000">
                <a:sym typeface="+mn-ea"/>
              </a:rPr>
              <a:t>。</a:t>
            </a:r>
            <a:endParaRPr lang="zh-CN" sz="2000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sz="2000">
                <a:sym typeface="+mn-ea"/>
              </a:rPr>
              <a:t>注意：这里多次提到</a:t>
            </a:r>
            <a:r>
              <a:rPr lang="zh-CN" sz="2000">
                <a:solidFill>
                  <a:srgbClr val="FF0000"/>
                </a:solidFill>
                <a:sym typeface="+mn-ea"/>
              </a:rPr>
              <a:t>浏览器</a:t>
            </a:r>
            <a:r>
              <a:rPr lang="zh-CN" sz="2000">
                <a:solidFill>
                  <a:schemeClr val="tx1"/>
                </a:solidFill>
                <a:sym typeface="+mn-ea"/>
              </a:rPr>
              <a:t>，但是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webRtc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并不是只在浏览器中才能使用，只不过是谷歌把它集成到了浏览器中，使得浏览器间的这种通信更加简单，我们仍然可以把它运用在别的地方，比如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Android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端。因此总结起来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WebRtc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就是一个基于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P2P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的音视频通话解决方案或框架。</a:t>
            </a:r>
            <a:endParaRPr lang="zh-CN" altLang="en-US" sz="20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 descr="b7ad7b1e87c3d09fb386fdb82a3bb7a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8255"/>
            <a:ext cx="12192635" cy="68668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7675" y="201930"/>
            <a:ext cx="11562080" cy="1971040"/>
          </a:xfrm>
        </p:spPr>
        <p:txBody>
          <a:bodyPr>
            <a:normAutofit/>
          </a:bodyPr>
          <a:p>
            <a:pPr algn="l">
              <a:lnSpc>
                <a:spcPct val="150000"/>
              </a:lnSpc>
            </a:pPr>
            <a:r>
              <a:rPr lang="en-US" altLang="zh-CN" sz="3600">
                <a:solidFill>
                  <a:srgbClr val="FF0000"/>
                </a:solidFill>
              </a:rPr>
              <a:t>	5G</a:t>
            </a:r>
            <a:r>
              <a:rPr lang="zh-CN" altLang="en-US" sz="3600">
                <a:gradFill>
                  <a:gsLst>
                    <a:gs pos="0">
                      <a:srgbClr val="FBFB11"/>
                    </a:gs>
                    <a:gs pos="100000">
                      <a:srgbClr val="838309"/>
                    </a:gs>
                  </a:gsLst>
                  <a:lin scaled="0"/>
                </a:gradFill>
              </a:rPr>
              <a:t>时代的到来将使音视频在生活中变得越来越重要，</a:t>
            </a:r>
            <a:br>
              <a:rPr lang="zh-CN" altLang="en-US" sz="3600">
                <a:gradFill>
                  <a:gsLst>
                    <a:gs pos="0">
                      <a:srgbClr val="FBFB11"/>
                    </a:gs>
                    <a:gs pos="100000">
                      <a:srgbClr val="838309"/>
                    </a:gs>
                  </a:gsLst>
                  <a:lin scaled="0"/>
                </a:gradFill>
              </a:rPr>
            </a:br>
            <a:r>
              <a:rPr lang="zh-CN" altLang="en-US" sz="3600">
                <a:gradFill>
                  <a:gsLst>
                    <a:gs pos="0">
                      <a:srgbClr val="FBFB11"/>
                    </a:gs>
                    <a:gs pos="100000">
                      <a:srgbClr val="838309"/>
                    </a:gs>
                  </a:gsLst>
                  <a:lin scaled="0"/>
                </a:gradFill>
                <a:sym typeface="+mn-ea"/>
              </a:rPr>
              <a:t>把握大方向，从技术储备到技术转型</a:t>
            </a:r>
            <a:endParaRPr lang="zh-CN" altLang="en-US" sz="3600">
              <a:gradFill>
                <a:gsLst>
                  <a:gs pos="0">
                    <a:srgbClr val="FBFB11"/>
                  </a:gs>
                  <a:gs pos="100000">
                    <a:srgbClr val="838309"/>
                  </a:gs>
                </a:gsLst>
                <a:lin scaled="0"/>
              </a:gradFill>
            </a:endParaRPr>
          </a:p>
        </p:txBody>
      </p:sp>
      <p:pic>
        <p:nvPicPr>
          <p:cNvPr id="7" name="图片 6" descr="tim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675" y="3067685"/>
            <a:ext cx="4846955" cy="2515235"/>
          </a:xfrm>
          <a:prstGeom prst="rect">
            <a:avLst/>
          </a:prstGeom>
        </p:spPr>
      </p:pic>
      <p:pic>
        <p:nvPicPr>
          <p:cNvPr id="8" name="图片 7" descr="timg 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2815" y="3054350"/>
            <a:ext cx="3810635" cy="254127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zh-CN"/>
              <a:t>WEBRTC</a:t>
            </a:r>
            <a:r>
              <a:rPr lang="zh-CN" altLang="en-US"/>
              <a:t>协议栈</a:t>
            </a:r>
            <a:endParaRPr lang="zh-CN" altLang="en-US"/>
          </a:p>
        </p:txBody>
      </p:sp>
      <p:pic>
        <p:nvPicPr>
          <p:cNvPr id="6" name="图片 5" descr="OI7_0VV6_P3@BQ{QRE9W%K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32735" y="1863090"/>
            <a:ext cx="5955030" cy="431419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如何使用</a:t>
            </a:r>
            <a:r>
              <a:rPr lang="en-US" altLang="zh-CN"/>
              <a:t>WEBRTC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150000"/>
              </a:lnSpc>
            </a:pPr>
            <a:r>
              <a:rPr lang="en-US" altLang="zh-CN" sz="2400">
                <a:sym typeface="+mn-ea"/>
              </a:rPr>
              <a:t>WEBRTC</a:t>
            </a:r>
            <a:r>
              <a:rPr lang="zh-CN" altLang="en-US" sz="2400">
                <a:sym typeface="+mn-ea"/>
              </a:rPr>
              <a:t>只给我我们提供了</a:t>
            </a:r>
            <a:r>
              <a:rPr lang="zh-CN" altLang="en-US" sz="2400">
                <a:sym typeface="+mn-ea"/>
                <a:hlinkClick r:id="rId1" action="ppaction://hlinkfile"/>
              </a:rPr>
              <a:t>三组接口</a:t>
            </a:r>
            <a:endParaRPr lang="zh-CN" altLang="en-US" sz="2400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>
                <a:solidFill>
                  <a:srgbClr val="00B050"/>
                </a:solidFill>
                <a:sym typeface="+mn-ea"/>
              </a:rPr>
              <a:t>（</a:t>
            </a:r>
            <a:r>
              <a:rPr lang="en-US" altLang="zh-CN" sz="2400">
                <a:solidFill>
                  <a:srgbClr val="00B050"/>
                </a:solidFill>
                <a:sym typeface="+mn-ea"/>
              </a:rPr>
              <a:t>1</a:t>
            </a:r>
            <a:r>
              <a:rPr lang="zh-CN" altLang="en-US" sz="2400">
                <a:solidFill>
                  <a:srgbClr val="00B050"/>
                </a:solidFill>
                <a:sym typeface="+mn-ea"/>
              </a:rPr>
              <a:t>） MediaStream：</a:t>
            </a:r>
            <a:r>
              <a:rPr lang="zh-CN" altLang="en-US" sz="2400">
                <a:sym typeface="+mn-ea"/>
              </a:rPr>
              <a:t>通过MediaStream的API能够通过设备的摄像头及话筒获得视频、音频的同步流</a:t>
            </a:r>
            <a:endParaRPr lang="zh-CN" altLang="en-US" sz="2400"/>
          </a:p>
          <a:p>
            <a:pPr>
              <a:lnSpc>
                <a:spcPct val="150000"/>
              </a:lnSpc>
            </a:pPr>
            <a:r>
              <a:rPr lang="zh-CN" altLang="en-US" sz="2400">
                <a:solidFill>
                  <a:srgbClr val="00B050"/>
                </a:solidFill>
                <a:sym typeface="+mn-ea"/>
              </a:rPr>
              <a:t>（</a:t>
            </a:r>
            <a:r>
              <a:rPr lang="en-US" altLang="zh-CN" sz="2400">
                <a:solidFill>
                  <a:srgbClr val="00B050"/>
                </a:solidFill>
                <a:sym typeface="+mn-ea"/>
              </a:rPr>
              <a:t>2</a:t>
            </a:r>
            <a:r>
              <a:rPr lang="zh-CN" altLang="en-US" sz="2400">
                <a:solidFill>
                  <a:srgbClr val="00B050"/>
                </a:solidFill>
                <a:sym typeface="+mn-ea"/>
              </a:rPr>
              <a:t>） RTCPeerConnection：</a:t>
            </a:r>
            <a:r>
              <a:rPr lang="zh-CN" altLang="en-US" sz="2400">
                <a:sym typeface="+mn-ea"/>
              </a:rPr>
              <a:t>RTCPeerConnection是WebRTC用于构建点对点之间稳定、高效的流传输的组件</a:t>
            </a:r>
            <a:endParaRPr lang="zh-CN" altLang="en-US" sz="2400"/>
          </a:p>
          <a:p>
            <a:pPr>
              <a:lnSpc>
                <a:spcPct val="150000"/>
              </a:lnSpc>
            </a:pPr>
            <a:r>
              <a:rPr lang="zh-CN" altLang="en-US" sz="2400">
                <a:solidFill>
                  <a:srgbClr val="00B050"/>
                </a:solidFill>
                <a:sym typeface="+mn-ea"/>
              </a:rPr>
              <a:t>（</a:t>
            </a:r>
            <a:r>
              <a:rPr lang="en-US" altLang="zh-CN" sz="2400">
                <a:solidFill>
                  <a:srgbClr val="00B050"/>
                </a:solidFill>
                <a:sym typeface="+mn-ea"/>
              </a:rPr>
              <a:t>3</a:t>
            </a:r>
            <a:r>
              <a:rPr lang="zh-CN" altLang="en-US" sz="2400">
                <a:solidFill>
                  <a:srgbClr val="00B050"/>
                </a:solidFill>
                <a:sym typeface="+mn-ea"/>
              </a:rPr>
              <a:t>） RTCDataChannel：</a:t>
            </a:r>
            <a:r>
              <a:rPr lang="zh-CN" altLang="en-US" sz="2400">
                <a:sym typeface="+mn-ea"/>
              </a:rPr>
              <a:t>RTCDataChannel使得浏览器之间（点对点）建立一个高吞吐量、低延时的信道，用于传输任意数据</a:t>
            </a:r>
            <a:endParaRPr lang="zh-CN" altLang="en-US" sz="2400"/>
          </a:p>
          <a:p>
            <a:pPr marL="0" indent="0">
              <a:buNone/>
            </a:pPr>
            <a:endParaRPr lang="zh-CN" altLang="en-US" sz="24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368935"/>
            <a:ext cx="10515600" cy="5808345"/>
          </a:xfrm>
        </p:spPr>
        <p:txBody>
          <a:bodyPr/>
          <a:p>
            <a:pPr marL="0" indent="0">
              <a:lnSpc>
                <a:spcPct val="150000"/>
              </a:lnSpc>
              <a:buNone/>
            </a:pPr>
            <a:r>
              <a:rPr lang="en-US" altLang="zh-CN" sz="2000">
                <a:sym typeface="+mn-ea"/>
              </a:rPr>
              <a:t> </a:t>
            </a:r>
            <a:endParaRPr lang="en-US" altLang="zh-CN" sz="200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000">
                <a:sym typeface="+mn-ea"/>
              </a:rPr>
              <a:t> </a:t>
            </a:r>
            <a:r>
              <a:rPr lang="zh-CN" altLang="en-US" sz="2400">
                <a:sym typeface="+mn-ea"/>
              </a:rPr>
              <a:t>建立</a:t>
            </a:r>
            <a:r>
              <a:rPr lang="en-US" altLang="zh-CN" sz="2400">
                <a:sym typeface="+mn-ea"/>
              </a:rPr>
              <a:t>P2P</a:t>
            </a:r>
            <a:r>
              <a:rPr lang="zh-CN" altLang="en-US" sz="2400">
                <a:sym typeface="+mn-ea"/>
              </a:rPr>
              <a:t>通信首先需要有服务器来支持Signaling交换，主要有两种Signaling</a:t>
            </a:r>
            <a:endParaRPr lang="zh-CN" altLang="en-US" sz="2400"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400">
                <a:sym typeface="+mn-ea"/>
              </a:rPr>
              <a:t>（</a:t>
            </a:r>
            <a:r>
              <a:rPr lang="en-US" altLang="zh-CN" sz="2400">
                <a:sym typeface="+mn-ea"/>
              </a:rPr>
              <a:t>1</a:t>
            </a:r>
            <a:r>
              <a:rPr lang="zh-CN" altLang="en-US" sz="2400">
                <a:sym typeface="+mn-ea"/>
              </a:rPr>
              <a:t>）媒体协商 ：例如分辨率，格式，编码，加密算法等。</a:t>
            </a:r>
            <a:endParaRPr lang="zh-CN" altLang="en-US" sz="240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400">
                <a:sym typeface="+mn-ea"/>
              </a:rPr>
              <a:t>（</a:t>
            </a:r>
            <a:r>
              <a:rPr lang="en-US" altLang="zh-CN" sz="2400">
                <a:sym typeface="+mn-ea"/>
              </a:rPr>
              <a:t>2</a:t>
            </a:r>
            <a:r>
              <a:rPr lang="zh-CN" altLang="en-US" sz="2400">
                <a:sym typeface="+mn-ea"/>
              </a:rPr>
              <a:t>）网络协商：即公网地址</a:t>
            </a:r>
            <a:endParaRPr lang="zh-CN" altLang="en-US" sz="240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400">
                <a:sym typeface="+mn-ea"/>
              </a:rPr>
              <a:t>	</a:t>
            </a:r>
            <a:r>
              <a:rPr lang="zh-CN" altLang="en-US" sz="2400">
                <a:sym typeface="+mn-ea"/>
              </a:rPr>
              <a:t>遗憾的是</a:t>
            </a:r>
            <a:r>
              <a:rPr lang="en-US" altLang="zh-CN" sz="2400">
                <a:sym typeface="+mn-ea"/>
              </a:rPr>
              <a:t>webRtc</a:t>
            </a:r>
            <a:r>
              <a:rPr lang="zh-CN" altLang="en-US" sz="2400">
                <a:sym typeface="+mn-ea"/>
              </a:rPr>
              <a:t>并没有帮我们实现Signaling，也没有规定使用什么协议来实现</a:t>
            </a:r>
            <a:r>
              <a:rPr lang="zh-CN" altLang="en-US" sz="2400">
                <a:sym typeface="+mn-ea"/>
                <a:hlinkClick r:id="rId1" action="ppaction://hlinkfile"/>
              </a:rPr>
              <a:t>信令交换</a:t>
            </a:r>
            <a:r>
              <a:rPr lang="zh-CN" altLang="en-US" sz="2400">
                <a:sym typeface="+mn-ea"/>
              </a:rPr>
              <a:t>，这意味着我们需要自己来搭建服务。在实际的项目中我们需要搭建三个服务：</a:t>
            </a:r>
            <a:r>
              <a:rPr lang="en-US" altLang="zh-CN" sz="2400">
                <a:sym typeface="+mn-ea"/>
              </a:rPr>
              <a:t>ICE</a:t>
            </a:r>
            <a:r>
              <a:rPr lang="zh-CN" altLang="en-US" sz="2400">
                <a:sym typeface="+mn-ea"/>
              </a:rPr>
              <a:t>服务，Signaling服务、</a:t>
            </a:r>
            <a:r>
              <a:rPr lang="en-US" altLang="zh-CN" sz="2400">
                <a:sym typeface="+mn-ea"/>
              </a:rPr>
              <a:t>Nginx</a:t>
            </a:r>
            <a:r>
              <a:rPr lang="zh-CN" altLang="en-US" sz="2400">
                <a:sym typeface="+mn-ea"/>
              </a:rPr>
              <a:t>代理服务，我整理了一份关于</a:t>
            </a:r>
            <a:r>
              <a:rPr lang="zh-CN" altLang="en-US" sz="2400">
                <a:sym typeface="+mn-ea"/>
                <a:hlinkClick r:id="rId2"/>
              </a:rPr>
              <a:t>服务器的搭建</a:t>
            </a:r>
            <a:r>
              <a:rPr lang="zh-CN" altLang="en-US" sz="2400">
                <a:sym typeface="+mn-ea"/>
              </a:rPr>
              <a:t>的文件。</a:t>
            </a:r>
            <a:endParaRPr lang="zh-CN" altLang="en-US" sz="2400">
              <a:sym typeface="+mn-ea"/>
            </a:endParaRPr>
          </a:p>
          <a:p>
            <a:pPr>
              <a:lnSpc>
                <a:spcPct val="150000"/>
              </a:lnSpc>
            </a:pPr>
            <a:endParaRPr lang="zh-CN" altLang="en-US" sz="2400"/>
          </a:p>
        </p:txBody>
      </p:sp>
      <p:sp>
        <p:nvSpPr>
          <p:cNvPr id="2" name="右大括号 1"/>
          <p:cNvSpPr/>
          <p:nvPr/>
        </p:nvSpPr>
        <p:spPr>
          <a:xfrm>
            <a:off x="8914130" y="1931670"/>
            <a:ext cx="154305" cy="9144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9467850" y="2204720"/>
            <a:ext cx="54610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SDP</a:t>
            </a:r>
            <a:endParaRPr lang="en-US" altLang="zh-CN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zh-CN" sz="3600"/>
              <a:t>WEBRTC </a:t>
            </a:r>
            <a:r>
              <a:rPr lang="en-US" altLang="zh-CN" sz="3600">
                <a:sym typeface="+mn-ea"/>
                <a:hlinkClick r:id="rId1" action="ppaction://hlinkfile"/>
              </a:rPr>
              <a:t>MESH</a:t>
            </a:r>
            <a:r>
              <a:rPr lang="zh-CN" altLang="en-US" sz="3600">
                <a:sym typeface="+mn-ea"/>
              </a:rPr>
              <a:t>架构下</a:t>
            </a:r>
            <a:r>
              <a:rPr lang="zh-CN" altLang="en-US" sz="3600"/>
              <a:t>实现多人聊天</a:t>
            </a:r>
            <a:endParaRPr lang="zh-CN" altLang="en-US" sz="3600"/>
          </a:p>
        </p:txBody>
      </p:sp>
      <p:sp>
        <p:nvSpPr>
          <p:cNvPr id="18" name="流程图: 联系 17"/>
          <p:cNvSpPr/>
          <p:nvPr/>
        </p:nvSpPr>
        <p:spPr>
          <a:xfrm>
            <a:off x="6303645" y="3827145"/>
            <a:ext cx="180000" cy="18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流程图: 联系 25"/>
          <p:cNvSpPr/>
          <p:nvPr/>
        </p:nvSpPr>
        <p:spPr>
          <a:xfrm>
            <a:off x="4507865" y="3827145"/>
            <a:ext cx="180000" cy="18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流程图: 联系 26"/>
          <p:cNvSpPr/>
          <p:nvPr/>
        </p:nvSpPr>
        <p:spPr>
          <a:xfrm>
            <a:off x="5405755" y="2706370"/>
            <a:ext cx="180000" cy="18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流程图: 联系 27"/>
          <p:cNvSpPr/>
          <p:nvPr/>
        </p:nvSpPr>
        <p:spPr>
          <a:xfrm>
            <a:off x="9624060" y="2392680"/>
            <a:ext cx="180000" cy="18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流程图: 联系 28"/>
          <p:cNvSpPr/>
          <p:nvPr/>
        </p:nvSpPr>
        <p:spPr>
          <a:xfrm>
            <a:off x="8634095" y="3098800"/>
            <a:ext cx="180000" cy="18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流程图: 联系 29"/>
          <p:cNvSpPr/>
          <p:nvPr/>
        </p:nvSpPr>
        <p:spPr>
          <a:xfrm>
            <a:off x="10614025" y="3098800"/>
            <a:ext cx="180000" cy="18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流程图: 联系 30"/>
          <p:cNvSpPr/>
          <p:nvPr/>
        </p:nvSpPr>
        <p:spPr>
          <a:xfrm>
            <a:off x="9012555" y="4260215"/>
            <a:ext cx="180000" cy="18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流程图: 联系 31"/>
          <p:cNvSpPr/>
          <p:nvPr/>
        </p:nvSpPr>
        <p:spPr>
          <a:xfrm>
            <a:off x="10227310" y="4260215"/>
            <a:ext cx="180000" cy="18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流程图: 联系 32"/>
          <p:cNvSpPr/>
          <p:nvPr/>
        </p:nvSpPr>
        <p:spPr>
          <a:xfrm>
            <a:off x="1076960" y="3423285"/>
            <a:ext cx="180000" cy="18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流程图: 联系 33"/>
          <p:cNvSpPr/>
          <p:nvPr/>
        </p:nvSpPr>
        <p:spPr>
          <a:xfrm>
            <a:off x="2302510" y="3423285"/>
            <a:ext cx="180000" cy="18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5" name="直接箭头连接符 34"/>
          <p:cNvCxnSpPr>
            <a:stCxn id="33" idx="6"/>
            <a:endCxn id="34" idx="2"/>
          </p:cNvCxnSpPr>
          <p:nvPr/>
        </p:nvCxnSpPr>
        <p:spPr>
          <a:xfrm>
            <a:off x="1256665" y="3513455"/>
            <a:ext cx="104584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>
            <a:stCxn id="27" idx="3"/>
            <a:endCxn id="26" idx="7"/>
          </p:cNvCxnSpPr>
          <p:nvPr/>
        </p:nvCxnSpPr>
        <p:spPr>
          <a:xfrm flipH="1">
            <a:off x="4661535" y="2860040"/>
            <a:ext cx="770255" cy="99314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>
            <a:stCxn id="18" idx="1"/>
            <a:endCxn id="27" idx="5"/>
          </p:cNvCxnSpPr>
          <p:nvPr/>
        </p:nvCxnSpPr>
        <p:spPr>
          <a:xfrm flipH="1" flipV="1">
            <a:off x="5559425" y="2860040"/>
            <a:ext cx="770255" cy="99314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26" idx="6"/>
            <a:endCxn id="18" idx="2"/>
          </p:cNvCxnSpPr>
          <p:nvPr/>
        </p:nvCxnSpPr>
        <p:spPr>
          <a:xfrm>
            <a:off x="4687570" y="3917315"/>
            <a:ext cx="161607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>
            <a:stCxn id="30" idx="4"/>
            <a:endCxn id="32" idx="7"/>
          </p:cNvCxnSpPr>
          <p:nvPr/>
        </p:nvCxnSpPr>
        <p:spPr>
          <a:xfrm flipH="1">
            <a:off x="10380980" y="3278505"/>
            <a:ext cx="323215" cy="100774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/>
          <p:cNvCxnSpPr>
            <a:stCxn id="31" idx="6"/>
            <a:endCxn id="32" idx="2"/>
          </p:cNvCxnSpPr>
          <p:nvPr/>
        </p:nvCxnSpPr>
        <p:spPr>
          <a:xfrm>
            <a:off x="9192260" y="4350385"/>
            <a:ext cx="103505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/>
          <p:cNvCxnSpPr>
            <a:stCxn id="29" idx="6"/>
            <a:endCxn id="30" idx="2"/>
          </p:cNvCxnSpPr>
          <p:nvPr/>
        </p:nvCxnSpPr>
        <p:spPr>
          <a:xfrm>
            <a:off x="8813800" y="3188970"/>
            <a:ext cx="180022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/>
          <p:cNvCxnSpPr>
            <a:stCxn id="29" idx="5"/>
            <a:endCxn id="32" idx="1"/>
          </p:cNvCxnSpPr>
          <p:nvPr/>
        </p:nvCxnSpPr>
        <p:spPr>
          <a:xfrm>
            <a:off x="8787765" y="3252470"/>
            <a:ext cx="1465580" cy="103378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>
            <a:stCxn id="29" idx="7"/>
            <a:endCxn id="28" idx="2"/>
          </p:cNvCxnSpPr>
          <p:nvPr/>
        </p:nvCxnSpPr>
        <p:spPr>
          <a:xfrm flipV="1">
            <a:off x="8787765" y="2482850"/>
            <a:ext cx="836295" cy="64198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/>
          <p:cNvCxnSpPr>
            <a:stCxn id="30" idx="3"/>
            <a:endCxn id="31" idx="7"/>
          </p:cNvCxnSpPr>
          <p:nvPr/>
        </p:nvCxnSpPr>
        <p:spPr>
          <a:xfrm flipH="1">
            <a:off x="9166225" y="3252470"/>
            <a:ext cx="1473835" cy="103378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/>
          <p:cNvCxnSpPr>
            <a:stCxn id="29" idx="4"/>
            <a:endCxn id="31" idx="1"/>
          </p:cNvCxnSpPr>
          <p:nvPr/>
        </p:nvCxnSpPr>
        <p:spPr>
          <a:xfrm>
            <a:off x="8724265" y="3278505"/>
            <a:ext cx="314325" cy="100774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/>
          <p:cNvCxnSpPr>
            <a:stCxn id="30" idx="1"/>
            <a:endCxn id="28" idx="6"/>
          </p:cNvCxnSpPr>
          <p:nvPr/>
        </p:nvCxnSpPr>
        <p:spPr>
          <a:xfrm flipH="1" flipV="1">
            <a:off x="9803765" y="2482850"/>
            <a:ext cx="836295" cy="64198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61"/>
          <p:cNvCxnSpPr>
            <a:stCxn id="28" idx="5"/>
            <a:endCxn id="32" idx="0"/>
          </p:cNvCxnSpPr>
          <p:nvPr/>
        </p:nvCxnSpPr>
        <p:spPr>
          <a:xfrm>
            <a:off x="9777730" y="2546350"/>
            <a:ext cx="539750" cy="171386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/>
          <p:cNvCxnSpPr>
            <a:stCxn id="31" idx="0"/>
            <a:endCxn id="28" idx="3"/>
          </p:cNvCxnSpPr>
          <p:nvPr/>
        </p:nvCxnSpPr>
        <p:spPr>
          <a:xfrm flipV="1">
            <a:off x="9102725" y="2546350"/>
            <a:ext cx="547370" cy="171386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流程图: 可选过程 63"/>
          <p:cNvSpPr/>
          <p:nvPr/>
        </p:nvSpPr>
        <p:spPr>
          <a:xfrm>
            <a:off x="4115435" y="2451735"/>
            <a:ext cx="2759710" cy="2122170"/>
          </a:xfrm>
          <a:prstGeom prst="flowChartAlternateProcess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6" name="流程图: 可选过程 65"/>
          <p:cNvSpPr/>
          <p:nvPr/>
        </p:nvSpPr>
        <p:spPr>
          <a:xfrm>
            <a:off x="8126730" y="2136140"/>
            <a:ext cx="3174365" cy="2586355"/>
          </a:xfrm>
          <a:prstGeom prst="flowChartAlternateProcess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流程图: 可选过程 66"/>
          <p:cNvSpPr/>
          <p:nvPr/>
        </p:nvSpPr>
        <p:spPr>
          <a:xfrm>
            <a:off x="747395" y="2572385"/>
            <a:ext cx="2065020" cy="1736725"/>
          </a:xfrm>
          <a:prstGeom prst="flowChartAlternateProcess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8" name="文本框 67"/>
          <p:cNvSpPr txBox="1"/>
          <p:nvPr/>
        </p:nvSpPr>
        <p:spPr>
          <a:xfrm>
            <a:off x="1301750" y="1893570"/>
            <a:ext cx="5270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2</a:t>
            </a:r>
            <a:r>
              <a:rPr lang="zh-CN" altLang="en-US"/>
              <a:t>人</a:t>
            </a:r>
            <a:endParaRPr lang="zh-CN" altLang="en-US"/>
          </a:p>
        </p:txBody>
      </p:sp>
      <p:sp>
        <p:nvSpPr>
          <p:cNvPr id="69" name="文本框 68"/>
          <p:cNvSpPr txBox="1"/>
          <p:nvPr/>
        </p:nvSpPr>
        <p:spPr>
          <a:xfrm>
            <a:off x="5058410" y="1893570"/>
            <a:ext cx="5270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3</a:t>
            </a:r>
            <a:r>
              <a:rPr lang="zh-CN" altLang="en-US"/>
              <a:t>人</a:t>
            </a:r>
            <a:endParaRPr lang="zh-CN" altLang="en-US"/>
          </a:p>
        </p:txBody>
      </p:sp>
      <p:sp>
        <p:nvSpPr>
          <p:cNvPr id="70" name="文本框 69"/>
          <p:cNvSpPr txBox="1"/>
          <p:nvPr/>
        </p:nvSpPr>
        <p:spPr>
          <a:xfrm>
            <a:off x="9450705" y="1691005"/>
            <a:ext cx="5270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5</a:t>
            </a:r>
            <a:r>
              <a:rPr lang="zh-CN" altLang="en-US"/>
              <a:t>人</a:t>
            </a:r>
            <a:endParaRPr lang="zh-CN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zh-CN"/>
              <a:t>P2P</a:t>
            </a:r>
            <a:r>
              <a:rPr lang="zh-CN" altLang="en-US"/>
              <a:t>网络的构建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25525"/>
          </a:xfrm>
        </p:spPr>
        <p:txBody>
          <a:bodyPr>
            <a:noAutofit/>
          </a:bodyPr>
          <a:p>
            <a:pPr marL="0" indent="0">
              <a:lnSpc>
                <a:spcPct val="150000"/>
              </a:lnSpc>
              <a:buNone/>
            </a:pPr>
            <a:r>
              <a:rPr lang="en-US" altLang="zh-CN" sz="1900"/>
              <a:t>        </a:t>
            </a:r>
            <a:r>
              <a:rPr lang="zh-CN" altLang="en-US" sz="1900"/>
              <a:t>为了进行多人聊天，服务器必须维护这个房间，主要工作有：房间号是多少，</a:t>
            </a:r>
            <a:r>
              <a:rPr lang="zh-CN" altLang="en-US" sz="1900"/>
              <a:t>房间里有多少人，每个人的</a:t>
            </a:r>
            <a:r>
              <a:rPr lang="en-US" altLang="zh-CN" sz="1900"/>
              <a:t>ID</a:t>
            </a:r>
            <a:r>
              <a:rPr lang="zh-CN" altLang="en-US" sz="1900"/>
              <a:t>是多少，有人加入怎么办，有人离开房间怎么办。</a:t>
            </a:r>
            <a:endParaRPr lang="zh-CN" altLang="en-US" sz="1900"/>
          </a:p>
        </p:txBody>
      </p:sp>
      <p:sp>
        <p:nvSpPr>
          <p:cNvPr id="28" name="流程图: 联系 27"/>
          <p:cNvSpPr/>
          <p:nvPr/>
        </p:nvSpPr>
        <p:spPr>
          <a:xfrm>
            <a:off x="5681345" y="4045585"/>
            <a:ext cx="180000" cy="18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流程图: 联系 28"/>
          <p:cNvSpPr/>
          <p:nvPr/>
        </p:nvSpPr>
        <p:spPr>
          <a:xfrm>
            <a:off x="4691380" y="4751705"/>
            <a:ext cx="180000" cy="18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流程图: 联系 29"/>
          <p:cNvSpPr/>
          <p:nvPr/>
        </p:nvSpPr>
        <p:spPr>
          <a:xfrm>
            <a:off x="6671310" y="4751705"/>
            <a:ext cx="180000" cy="18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流程图: 联系 30"/>
          <p:cNvSpPr/>
          <p:nvPr/>
        </p:nvSpPr>
        <p:spPr>
          <a:xfrm>
            <a:off x="5069840" y="5913120"/>
            <a:ext cx="180000" cy="18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流程图: 联系 31"/>
          <p:cNvSpPr/>
          <p:nvPr/>
        </p:nvSpPr>
        <p:spPr>
          <a:xfrm>
            <a:off x="6284595" y="5913120"/>
            <a:ext cx="180000" cy="18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6" name="直接箭头连接符 45"/>
          <p:cNvCxnSpPr>
            <a:stCxn id="30" idx="4"/>
            <a:endCxn id="32" idx="7"/>
          </p:cNvCxnSpPr>
          <p:nvPr/>
        </p:nvCxnSpPr>
        <p:spPr>
          <a:xfrm flipH="1">
            <a:off x="6438265" y="4931410"/>
            <a:ext cx="323215" cy="100774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/>
          <p:cNvCxnSpPr>
            <a:stCxn id="31" idx="6"/>
            <a:endCxn id="32" idx="2"/>
          </p:cNvCxnSpPr>
          <p:nvPr/>
        </p:nvCxnSpPr>
        <p:spPr>
          <a:xfrm>
            <a:off x="5249545" y="6003290"/>
            <a:ext cx="103505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/>
          <p:cNvCxnSpPr>
            <a:stCxn id="29" idx="6"/>
            <a:endCxn id="30" idx="2"/>
          </p:cNvCxnSpPr>
          <p:nvPr/>
        </p:nvCxnSpPr>
        <p:spPr>
          <a:xfrm>
            <a:off x="4871085" y="4841875"/>
            <a:ext cx="180022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/>
          <p:cNvCxnSpPr>
            <a:stCxn id="29" idx="5"/>
            <a:endCxn id="32" idx="1"/>
          </p:cNvCxnSpPr>
          <p:nvPr/>
        </p:nvCxnSpPr>
        <p:spPr>
          <a:xfrm>
            <a:off x="4845050" y="4905375"/>
            <a:ext cx="1465580" cy="103378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>
            <a:stCxn id="29" idx="7"/>
            <a:endCxn id="28" idx="2"/>
          </p:cNvCxnSpPr>
          <p:nvPr/>
        </p:nvCxnSpPr>
        <p:spPr>
          <a:xfrm flipV="1">
            <a:off x="4845050" y="4135755"/>
            <a:ext cx="836295" cy="64198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/>
          <p:cNvCxnSpPr>
            <a:stCxn id="30" idx="3"/>
            <a:endCxn id="31" idx="7"/>
          </p:cNvCxnSpPr>
          <p:nvPr/>
        </p:nvCxnSpPr>
        <p:spPr>
          <a:xfrm flipH="1">
            <a:off x="5223510" y="4905375"/>
            <a:ext cx="1473835" cy="103378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/>
          <p:cNvCxnSpPr>
            <a:stCxn id="29" idx="4"/>
            <a:endCxn id="31" idx="1"/>
          </p:cNvCxnSpPr>
          <p:nvPr/>
        </p:nvCxnSpPr>
        <p:spPr>
          <a:xfrm>
            <a:off x="4781550" y="4931410"/>
            <a:ext cx="314325" cy="100774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/>
          <p:cNvCxnSpPr>
            <a:stCxn id="30" idx="1"/>
            <a:endCxn id="28" idx="6"/>
          </p:cNvCxnSpPr>
          <p:nvPr/>
        </p:nvCxnSpPr>
        <p:spPr>
          <a:xfrm flipH="1" flipV="1">
            <a:off x="5861050" y="4135755"/>
            <a:ext cx="836295" cy="64198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61"/>
          <p:cNvCxnSpPr>
            <a:stCxn id="28" idx="5"/>
            <a:endCxn id="32" idx="0"/>
          </p:cNvCxnSpPr>
          <p:nvPr/>
        </p:nvCxnSpPr>
        <p:spPr>
          <a:xfrm>
            <a:off x="5835015" y="4199255"/>
            <a:ext cx="539750" cy="171386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/>
          <p:cNvCxnSpPr>
            <a:stCxn id="31" idx="0"/>
            <a:endCxn id="28" idx="3"/>
          </p:cNvCxnSpPr>
          <p:nvPr/>
        </p:nvCxnSpPr>
        <p:spPr>
          <a:xfrm flipV="1">
            <a:off x="5160010" y="4199255"/>
            <a:ext cx="547370" cy="171386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流程图: 可选过程 65"/>
          <p:cNvSpPr/>
          <p:nvPr/>
        </p:nvSpPr>
        <p:spPr>
          <a:xfrm>
            <a:off x="4184015" y="3789045"/>
            <a:ext cx="3174365" cy="2586355"/>
          </a:xfrm>
          <a:prstGeom prst="flowChartAlternateProcess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679315" y="3070860"/>
            <a:ext cx="179070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房间号：</a:t>
            </a:r>
            <a:r>
              <a:rPr lang="en-US" altLang="zh-CN"/>
              <a:t>123456</a:t>
            </a: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bldLvl="0" animBg="1"/>
      <p:bldP spid="28" grpId="0" bldLvl="0" animBg="1"/>
      <p:bldP spid="30" grpId="0" bldLvl="0" animBg="1"/>
      <p:bldP spid="32" grpId="0" bldLvl="0" animBg="1"/>
      <p:bldP spid="31" grpId="0" bldLvl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8" name="流程图: 联系 27"/>
          <p:cNvSpPr/>
          <p:nvPr/>
        </p:nvSpPr>
        <p:spPr>
          <a:xfrm>
            <a:off x="6005830" y="2693035"/>
            <a:ext cx="180000" cy="18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流程图: 联系 28"/>
          <p:cNvSpPr/>
          <p:nvPr/>
        </p:nvSpPr>
        <p:spPr>
          <a:xfrm>
            <a:off x="5015865" y="3399155"/>
            <a:ext cx="180000" cy="18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流程图: 联系 29"/>
          <p:cNvSpPr/>
          <p:nvPr/>
        </p:nvSpPr>
        <p:spPr>
          <a:xfrm>
            <a:off x="6995795" y="3399155"/>
            <a:ext cx="180000" cy="18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流程图: 联系 30"/>
          <p:cNvSpPr/>
          <p:nvPr/>
        </p:nvSpPr>
        <p:spPr>
          <a:xfrm>
            <a:off x="5394325" y="4560570"/>
            <a:ext cx="180000" cy="18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流程图: 联系 31"/>
          <p:cNvSpPr/>
          <p:nvPr/>
        </p:nvSpPr>
        <p:spPr>
          <a:xfrm>
            <a:off x="6609080" y="4560570"/>
            <a:ext cx="180000" cy="18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6" name="流程图: 可选过程 65"/>
          <p:cNvSpPr/>
          <p:nvPr/>
        </p:nvSpPr>
        <p:spPr>
          <a:xfrm>
            <a:off x="4508500" y="2436495"/>
            <a:ext cx="3174365" cy="2586355"/>
          </a:xfrm>
          <a:prstGeom prst="flowChartAlternateProcess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流程图: 联系 3"/>
          <p:cNvSpPr/>
          <p:nvPr/>
        </p:nvSpPr>
        <p:spPr>
          <a:xfrm>
            <a:off x="6005830" y="3578860"/>
            <a:ext cx="180000" cy="180000"/>
          </a:xfrm>
          <a:prstGeom prst="flowChartConnecto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" name="直接箭头连接符 4"/>
          <p:cNvCxnSpPr>
            <a:stCxn id="4" idx="0"/>
            <a:endCxn id="28" idx="4"/>
          </p:cNvCxnSpPr>
          <p:nvPr/>
        </p:nvCxnSpPr>
        <p:spPr>
          <a:xfrm flipV="1">
            <a:off x="6096000" y="2872740"/>
            <a:ext cx="0" cy="70612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>
            <a:stCxn id="4" idx="3"/>
            <a:endCxn id="31" idx="0"/>
          </p:cNvCxnSpPr>
          <p:nvPr/>
        </p:nvCxnSpPr>
        <p:spPr>
          <a:xfrm flipH="1">
            <a:off x="5484495" y="3732530"/>
            <a:ext cx="547370" cy="8280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4" idx="5"/>
            <a:endCxn id="32" idx="1"/>
          </p:cNvCxnSpPr>
          <p:nvPr/>
        </p:nvCxnSpPr>
        <p:spPr>
          <a:xfrm>
            <a:off x="6159500" y="3732530"/>
            <a:ext cx="475615" cy="8540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4" idx="6"/>
            <a:endCxn id="30" idx="2"/>
          </p:cNvCxnSpPr>
          <p:nvPr/>
        </p:nvCxnSpPr>
        <p:spPr>
          <a:xfrm flipV="1">
            <a:off x="6185535" y="3489325"/>
            <a:ext cx="810260" cy="179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4" idx="2"/>
            <a:endCxn id="29" idx="6"/>
          </p:cNvCxnSpPr>
          <p:nvPr/>
        </p:nvCxnSpPr>
        <p:spPr>
          <a:xfrm flipH="1" flipV="1">
            <a:off x="5195570" y="3489325"/>
            <a:ext cx="810260" cy="179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4859020" y="888365"/>
            <a:ext cx="2316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简单的直播实现</a:t>
            </a:r>
            <a:endParaRPr lang="zh-CN" altLang="en-US" sz="2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/>
          <p:nvPr>
            <p:ph idx="1"/>
          </p:nvPr>
        </p:nvSpPr>
        <p:spPr>
          <a:xfrm>
            <a:off x="838200" y="1731010"/>
            <a:ext cx="10515600" cy="1943100"/>
          </a:xfrm>
        </p:spPr>
        <p:txBody>
          <a:bodyPr/>
          <a:p>
            <a:pPr marL="0" indent="0" algn="ctr">
              <a:lnSpc>
                <a:spcPct val="150000"/>
              </a:lnSpc>
              <a:buNone/>
            </a:pPr>
            <a:r>
              <a:rPr lang="en-US" altLang="zh-CN">
                <a:hlinkClick r:id="rId1" action="ppaction://hlinkfile"/>
              </a:rPr>
              <a:t>P2P</a:t>
            </a:r>
            <a:r>
              <a:rPr lang="zh-CN" altLang="en-US">
                <a:hlinkClick r:id="rId1" action="ppaction://hlinkfile"/>
              </a:rPr>
              <a:t>连接建立的完整流程</a:t>
            </a:r>
            <a:endParaRPr lang="zh-CN" altLang="en-US">
              <a:hlinkClick r:id="rId1" action="ppaction://hlinkfile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en-US" altLang="zh-CN"/>
              <a:t>demo:  </a:t>
            </a:r>
            <a:r>
              <a:rPr lang="en-US" altLang="zh-CN">
                <a:hlinkClick r:id="rId2" action="ppaction://hlinkfile"/>
              </a:rPr>
              <a:t>https://114.55.252.175/#123456</a:t>
            </a:r>
            <a:endParaRPr lang="en-US" altLang="zh-CN">
              <a:hlinkClick r:id="rId2" action="ppaction://hlinkfile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en-US" altLang="zh-CN">
              <a:hlinkClick r:id="rId2" action="ppaction://hlinkfile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en-US" altLang="zh-CN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矩形 8"/>
          <p:cNvSpPr/>
          <p:nvPr/>
        </p:nvSpPr>
        <p:spPr>
          <a:xfrm>
            <a:off x="1850390" y="1516380"/>
            <a:ext cx="9008110" cy="49314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zh-CN"/>
              <a:t>WEBRTC </a:t>
            </a:r>
            <a:r>
              <a:rPr lang="en-US" altLang="zh-CN">
                <a:solidFill>
                  <a:schemeClr val="accent2"/>
                </a:solidFill>
              </a:rPr>
              <a:t>VS</a:t>
            </a:r>
            <a:r>
              <a:rPr lang="en-US" altLang="zh-CN"/>
              <a:t> RTMP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5772785" y="2088515"/>
            <a:ext cx="11639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/>
              <a:t>1.</a:t>
            </a:r>
            <a:r>
              <a:rPr lang="zh-CN" altLang="en-US" sz="2800"/>
              <a:t>延迟</a:t>
            </a:r>
            <a:endParaRPr lang="zh-CN" altLang="en-US" sz="2800"/>
          </a:p>
        </p:txBody>
      </p:sp>
      <p:sp>
        <p:nvSpPr>
          <p:cNvPr id="6" name="文本框 5"/>
          <p:cNvSpPr txBox="1"/>
          <p:nvPr/>
        </p:nvSpPr>
        <p:spPr>
          <a:xfrm>
            <a:off x="2999740" y="3008630"/>
            <a:ext cx="209931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/>
              <a:t>WEBRTC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通信方式：</a:t>
            </a:r>
            <a:r>
              <a:rPr lang="en-US" altLang="zh-CN"/>
              <a:t>P2P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局域网直连：支持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协议：</a:t>
            </a:r>
            <a:r>
              <a:rPr lang="en-US" altLang="zh-CN"/>
              <a:t>RTP-UDP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测试时延：</a:t>
            </a:r>
            <a:r>
              <a:rPr lang="en-US" altLang="zh-CN"/>
              <a:t>&lt;500ms</a:t>
            </a:r>
            <a:endParaRPr lang="en-US" altLang="zh-CN"/>
          </a:p>
          <a:p>
            <a:pPr>
              <a:lnSpc>
                <a:spcPct val="150000"/>
              </a:lnSpc>
            </a:pP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7351395" y="3008630"/>
            <a:ext cx="2289175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/>
              <a:t>RTMP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通信方式：</a:t>
            </a:r>
            <a:r>
              <a:rPr lang="en-US" altLang="zh-CN"/>
              <a:t>C/S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>
                <a:sym typeface="+mn-ea"/>
              </a:rPr>
              <a:t>局域网直连：不</a:t>
            </a:r>
            <a:r>
              <a:rPr lang="zh-CN" altLang="en-US">
                <a:sym typeface="+mn-ea"/>
              </a:rPr>
              <a:t>支持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协议：</a:t>
            </a:r>
            <a:r>
              <a:rPr lang="en-US" altLang="zh-CN"/>
              <a:t>RTMP-</a:t>
            </a:r>
            <a:r>
              <a:rPr lang="en-US" altLang="zh-CN"/>
              <a:t>TCP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测试时延：</a:t>
            </a:r>
            <a:r>
              <a:rPr lang="en-US" altLang="zh-CN"/>
              <a:t>1s - 10s</a:t>
            </a:r>
            <a:endParaRPr lang="en-US" altLang="zh-CN"/>
          </a:p>
        </p:txBody>
      </p:sp>
      <p:cxnSp>
        <p:nvCxnSpPr>
          <p:cNvPr id="10" name="直接连接符 9"/>
          <p:cNvCxnSpPr/>
          <p:nvPr/>
        </p:nvCxnSpPr>
        <p:spPr>
          <a:xfrm flipV="1">
            <a:off x="6348730" y="3008630"/>
            <a:ext cx="0" cy="2723515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5113655" y="3738880"/>
            <a:ext cx="187325" cy="18732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5984875" y="3738880"/>
            <a:ext cx="187325" cy="18732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3" name="直接连接符 12"/>
          <p:cNvCxnSpPr>
            <a:stCxn id="11" idx="6"/>
            <a:endCxn id="12" idx="2"/>
          </p:cNvCxnSpPr>
          <p:nvPr/>
        </p:nvCxnSpPr>
        <p:spPr>
          <a:xfrm>
            <a:off x="5300980" y="3832860"/>
            <a:ext cx="683895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9568815" y="3834765"/>
            <a:ext cx="187325" cy="18732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10440035" y="3862070"/>
            <a:ext cx="187325" cy="18732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10005695" y="3551555"/>
            <a:ext cx="187325" cy="18732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7" name="直接连接符 16"/>
          <p:cNvCxnSpPr>
            <a:stCxn id="14" idx="7"/>
            <a:endCxn id="16" idx="3"/>
          </p:cNvCxnSpPr>
          <p:nvPr/>
        </p:nvCxnSpPr>
        <p:spPr>
          <a:xfrm flipV="1">
            <a:off x="9728835" y="3711575"/>
            <a:ext cx="304165" cy="15049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直接连接符 17"/>
          <p:cNvCxnSpPr>
            <a:stCxn id="16" idx="5"/>
            <a:endCxn id="15" idx="1"/>
          </p:cNvCxnSpPr>
          <p:nvPr/>
        </p:nvCxnSpPr>
        <p:spPr>
          <a:xfrm>
            <a:off x="10165715" y="3711575"/>
            <a:ext cx="301625" cy="17780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矩形 8"/>
          <p:cNvSpPr/>
          <p:nvPr/>
        </p:nvSpPr>
        <p:spPr>
          <a:xfrm>
            <a:off x="1850390" y="1516380"/>
            <a:ext cx="9008110" cy="49314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zh-CN"/>
              <a:t>WEBRTC </a:t>
            </a:r>
            <a:r>
              <a:rPr lang="en-US" altLang="zh-CN">
                <a:solidFill>
                  <a:schemeClr val="accent2"/>
                </a:solidFill>
              </a:rPr>
              <a:t>VS</a:t>
            </a:r>
            <a:r>
              <a:rPr lang="en-US" altLang="zh-CN"/>
              <a:t> RTMP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5239385" y="2088515"/>
            <a:ext cx="22307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/>
              <a:t>2.</a:t>
            </a:r>
            <a:r>
              <a:rPr lang="zh-CN" altLang="en-US" sz="2800"/>
              <a:t>服务器压力</a:t>
            </a:r>
            <a:endParaRPr lang="zh-CN" altLang="en-US" sz="2800"/>
          </a:p>
        </p:txBody>
      </p:sp>
      <p:sp>
        <p:nvSpPr>
          <p:cNvPr id="6" name="文本框 5"/>
          <p:cNvSpPr txBox="1"/>
          <p:nvPr/>
        </p:nvSpPr>
        <p:spPr>
          <a:xfrm>
            <a:off x="2255520" y="3008630"/>
            <a:ext cx="284353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/>
              <a:t>WEBRTC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服务器工作：</a:t>
            </a:r>
            <a:r>
              <a:rPr lang="en-US" altLang="zh-CN"/>
              <a:t>stun</a:t>
            </a:r>
            <a:r>
              <a:rPr lang="zh-CN" altLang="en-US"/>
              <a:t>打洞、信令交换、连接维护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一旦</a:t>
            </a:r>
            <a:r>
              <a:rPr lang="en-US" altLang="zh-CN"/>
              <a:t>P2P</a:t>
            </a:r>
            <a:r>
              <a:rPr lang="zh-CN" altLang="en-US"/>
              <a:t>连接建立，音视频数据走连接通道不需经过服务器，</a:t>
            </a:r>
            <a:r>
              <a:rPr lang="zh-CN" altLang="en-US">
                <a:solidFill>
                  <a:schemeClr val="accent2"/>
                </a:solidFill>
              </a:rPr>
              <a:t>服务器要求较低</a:t>
            </a:r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700010" y="3008630"/>
            <a:ext cx="295338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/>
              <a:t>RTMP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服务器工作：分</a:t>
            </a:r>
            <a:r>
              <a:rPr lang="zh-CN" altLang="en-US"/>
              <a:t>发音视频数据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数据总是要推到服务器上，然后再分发给客户端，</a:t>
            </a:r>
            <a:r>
              <a:rPr lang="zh-CN" altLang="en-US">
                <a:solidFill>
                  <a:schemeClr val="accent2"/>
                </a:solidFill>
              </a:rPr>
              <a:t>需要十分强大的服务器</a:t>
            </a:r>
            <a:endParaRPr lang="zh-CN" altLang="en-US">
              <a:solidFill>
                <a:schemeClr val="accent2"/>
              </a:solidFill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V="1">
            <a:off x="6348730" y="3008630"/>
            <a:ext cx="0" cy="2723515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矩形 8"/>
          <p:cNvSpPr/>
          <p:nvPr/>
        </p:nvSpPr>
        <p:spPr>
          <a:xfrm>
            <a:off x="1850390" y="1516380"/>
            <a:ext cx="9008110" cy="5136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90500"/>
            <a:ext cx="10515600" cy="1325563"/>
          </a:xfrm>
        </p:spPr>
        <p:txBody>
          <a:bodyPr/>
          <a:p>
            <a:pPr algn="ctr"/>
            <a:r>
              <a:rPr lang="en-US" altLang="zh-CN"/>
              <a:t>WEBRTC </a:t>
            </a:r>
            <a:r>
              <a:rPr lang="en-US" altLang="zh-CN">
                <a:solidFill>
                  <a:schemeClr val="accent2"/>
                </a:solidFill>
              </a:rPr>
              <a:t>VS</a:t>
            </a:r>
            <a:r>
              <a:rPr lang="en-US" altLang="zh-CN"/>
              <a:t> RTMP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5099050" y="1691005"/>
            <a:ext cx="22307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/>
              <a:t>3.</a:t>
            </a:r>
            <a:r>
              <a:rPr lang="zh-CN" altLang="en-US" sz="2800"/>
              <a:t>客户端压力</a:t>
            </a:r>
            <a:endParaRPr lang="zh-CN" altLang="en-US" sz="2800"/>
          </a:p>
        </p:txBody>
      </p:sp>
      <p:sp>
        <p:nvSpPr>
          <p:cNvPr id="6" name="文本框 5"/>
          <p:cNvSpPr txBox="1"/>
          <p:nvPr/>
        </p:nvSpPr>
        <p:spPr>
          <a:xfrm>
            <a:off x="2999740" y="2825115"/>
            <a:ext cx="209931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/>
              <a:t>WEBRTC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通信方式：</a:t>
            </a:r>
            <a:r>
              <a:rPr lang="en-US" altLang="zh-CN"/>
              <a:t>P2P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与</a:t>
            </a:r>
            <a:r>
              <a:rPr lang="en-US" altLang="zh-CN"/>
              <a:t>N</a:t>
            </a:r>
            <a:r>
              <a:rPr lang="zh-CN" altLang="en-US"/>
              <a:t>个人通话就需要推流</a:t>
            </a:r>
            <a:r>
              <a:rPr lang="en-US" altLang="zh-CN">
                <a:solidFill>
                  <a:schemeClr val="accent2"/>
                </a:solidFill>
              </a:rPr>
              <a:t>N</a:t>
            </a:r>
            <a:r>
              <a:rPr lang="zh-CN" altLang="en-US">
                <a:solidFill>
                  <a:schemeClr val="accent2"/>
                </a:solidFill>
              </a:rPr>
              <a:t>次</a:t>
            </a:r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778750" y="2825115"/>
            <a:ext cx="228917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/>
              <a:t>RTMP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通信方式：</a:t>
            </a:r>
            <a:r>
              <a:rPr lang="en-US" altLang="zh-CN"/>
              <a:t>C/S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>
                <a:solidFill>
                  <a:schemeClr val="accent2"/>
                </a:solidFill>
                <a:sym typeface="+mn-ea"/>
              </a:rPr>
              <a:t>一次</a:t>
            </a:r>
            <a:r>
              <a:rPr lang="zh-CN" altLang="en-US">
                <a:sym typeface="+mn-ea"/>
              </a:rPr>
              <a:t>推流支持多用户观看</a:t>
            </a:r>
            <a:endParaRPr lang="zh-CN" altLang="en-US">
              <a:sym typeface="+mn-ea"/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V="1">
            <a:off x="6348730" y="2825115"/>
            <a:ext cx="5715" cy="3828415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 descr="PS8]PI{_29D56K5C7VSVZ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0800000">
            <a:off x="7778750" y="4929505"/>
            <a:ext cx="1738630" cy="1437005"/>
          </a:xfrm>
          <a:prstGeom prst="rect">
            <a:avLst/>
          </a:prstGeom>
        </p:spPr>
      </p:pic>
      <p:pic>
        <p:nvPicPr>
          <p:cNvPr id="13" name="图片 12" descr="``1A@7Q~$@[7G~R($5T8@$Q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9740" y="4929505"/>
            <a:ext cx="1814830" cy="15157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timg (3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56470" y="3735070"/>
            <a:ext cx="1909445" cy="29724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525" y="4432935"/>
            <a:ext cx="4044950" cy="2274570"/>
          </a:xfrm>
          <a:prstGeom prst="rect">
            <a:avLst/>
          </a:prstGeom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949325" y="143510"/>
            <a:ext cx="10515600" cy="1325563"/>
          </a:xfrm>
        </p:spPr>
        <p:txBody>
          <a:bodyPr/>
          <a:p>
            <a:pPr algn="ctr"/>
            <a:r>
              <a:rPr lang="zh-CN" altLang="en-US"/>
              <a:t>音视频渗透生活的点点滴滴</a:t>
            </a:r>
            <a:endParaRPr lang="zh-CN" altLang="en-US"/>
          </a:p>
        </p:txBody>
      </p:sp>
      <p:pic>
        <p:nvPicPr>
          <p:cNvPr id="6" name="图片 5" descr="timg (2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9135" y="1336675"/>
            <a:ext cx="3975100" cy="2208530"/>
          </a:xfrm>
          <a:prstGeom prst="rect">
            <a:avLst/>
          </a:prstGeom>
        </p:spPr>
      </p:pic>
      <p:pic>
        <p:nvPicPr>
          <p:cNvPr id="10" name="图片 9" descr="PM_PAAE[JMQJM%EVQ~M%@Y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940" y="2245995"/>
            <a:ext cx="3537585" cy="198755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矩形 8"/>
          <p:cNvSpPr/>
          <p:nvPr/>
        </p:nvSpPr>
        <p:spPr>
          <a:xfrm>
            <a:off x="1850390" y="1516380"/>
            <a:ext cx="9008110" cy="49314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zh-CN"/>
              <a:t>WEBRTC </a:t>
            </a:r>
            <a:r>
              <a:rPr lang="en-US" altLang="zh-CN">
                <a:solidFill>
                  <a:schemeClr val="accent2"/>
                </a:solidFill>
              </a:rPr>
              <a:t>VS</a:t>
            </a:r>
            <a:r>
              <a:rPr lang="en-US" altLang="zh-CN"/>
              <a:t> RTMP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5001895" y="2089150"/>
            <a:ext cx="29419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/>
              <a:t>4.</a:t>
            </a:r>
            <a:r>
              <a:rPr lang="zh-CN" altLang="en-US" sz="2800"/>
              <a:t>开发成本与性能</a:t>
            </a:r>
            <a:endParaRPr lang="zh-CN" altLang="en-US" sz="2800"/>
          </a:p>
        </p:txBody>
      </p:sp>
      <p:sp>
        <p:nvSpPr>
          <p:cNvPr id="6" name="文本框 5"/>
          <p:cNvSpPr txBox="1"/>
          <p:nvPr/>
        </p:nvSpPr>
        <p:spPr>
          <a:xfrm>
            <a:off x="2255520" y="3008630"/>
            <a:ext cx="2843530" cy="2999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/>
              <a:t>WEBRTC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en-US" altLang="zh-CN"/>
              <a:t>google</a:t>
            </a:r>
            <a:r>
              <a:rPr lang="zh-CN" altLang="en-US"/>
              <a:t>实现了底层的传输服务，帮我们做了完美的封装，我们只需要搭建服务器、设计信令交换</a:t>
            </a:r>
            <a:r>
              <a:rPr lang="zh-CN" altLang="en-US"/>
              <a:t>和维护连接。开发成本低，可靠性高。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700010" y="3008630"/>
            <a:ext cx="295338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/>
              <a:t>RTMP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/>
              <a:t>需要了解音视频基础知识，并使用</a:t>
            </a:r>
            <a:r>
              <a:rPr lang="en-US" altLang="zh-CN"/>
              <a:t>c/c++</a:t>
            </a:r>
            <a:r>
              <a:rPr lang="zh-CN" altLang="en-US"/>
              <a:t>自行编码、封装</a:t>
            </a:r>
            <a:r>
              <a:rPr lang="en-US" altLang="zh-CN"/>
              <a:t>rtmp</a:t>
            </a:r>
            <a:r>
              <a:rPr lang="zh-CN" altLang="en-US"/>
              <a:t>数据包，以及推流。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开发成本高，且容易造成内存泄漏等性能问题。</a:t>
            </a:r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 flipV="1">
            <a:off x="6348730" y="3008630"/>
            <a:ext cx="0" cy="2723515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矩形 8"/>
          <p:cNvSpPr/>
          <p:nvPr/>
        </p:nvSpPr>
        <p:spPr>
          <a:xfrm>
            <a:off x="1850390" y="1516380"/>
            <a:ext cx="9008110" cy="49314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zh-CN"/>
              <a:t>WEBRTC </a:t>
            </a:r>
            <a:r>
              <a:rPr lang="en-US" altLang="zh-CN">
                <a:solidFill>
                  <a:schemeClr val="accent2"/>
                </a:solidFill>
              </a:rPr>
              <a:t>VS</a:t>
            </a:r>
            <a:r>
              <a:rPr lang="en-US" altLang="zh-CN"/>
              <a:t> RTMP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5410835" y="2088515"/>
            <a:ext cx="18751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/>
              <a:t>5.</a:t>
            </a:r>
            <a:r>
              <a:rPr lang="zh-CN" altLang="en-US" sz="2800"/>
              <a:t>应用场景</a:t>
            </a:r>
            <a:endParaRPr lang="zh-CN" altLang="en-US" sz="2800"/>
          </a:p>
        </p:txBody>
      </p:sp>
      <p:sp>
        <p:nvSpPr>
          <p:cNvPr id="6" name="文本框 5"/>
          <p:cNvSpPr txBox="1"/>
          <p:nvPr/>
        </p:nvSpPr>
        <p:spPr>
          <a:xfrm>
            <a:off x="2255520" y="3008630"/>
            <a:ext cx="2843530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/>
              <a:t>WEBRTC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en-US" altLang="zh-CN"/>
              <a:t> </a:t>
            </a:r>
            <a:r>
              <a:rPr lang="zh-CN" altLang="en-US"/>
              <a:t>综合上述各优缺点，它更适合做音视频聊天，视频会议等低延时小并发的场景。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700010" y="3008630"/>
            <a:ext cx="295338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/>
              <a:t>RTMP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>
                <a:sym typeface="+mn-ea"/>
              </a:rPr>
              <a:t>综合上述各优缺点，他更适合做直播、视频分发等时延要求不高、并发较高的场景。</a:t>
            </a:r>
            <a:endParaRPr lang="zh-CN" altLang="en-US">
              <a:sym typeface="+mn-ea"/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V="1">
            <a:off x="6348730" y="3008630"/>
            <a:ext cx="0" cy="2723515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矩形 8"/>
          <p:cNvSpPr/>
          <p:nvPr/>
        </p:nvSpPr>
        <p:spPr>
          <a:xfrm>
            <a:off x="1850390" y="1516380"/>
            <a:ext cx="9008110" cy="49314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zh-CN"/>
              <a:t>WEBRTC </a:t>
            </a:r>
            <a:r>
              <a:rPr lang="en-US" altLang="zh-CN">
                <a:solidFill>
                  <a:schemeClr val="accent2"/>
                </a:solidFill>
              </a:rPr>
              <a:t>VS</a:t>
            </a:r>
            <a:r>
              <a:rPr lang="en-US" altLang="zh-CN"/>
              <a:t> RTMP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5410835" y="2088515"/>
            <a:ext cx="18751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/>
              <a:t>6.</a:t>
            </a:r>
            <a:r>
              <a:rPr lang="zh-CN" altLang="en-US" sz="2800"/>
              <a:t>开源协议</a:t>
            </a:r>
            <a:endParaRPr lang="zh-CN" altLang="en-US" sz="2800"/>
          </a:p>
        </p:txBody>
      </p:sp>
      <p:sp>
        <p:nvSpPr>
          <p:cNvPr id="6" name="文本框 5"/>
          <p:cNvSpPr txBox="1"/>
          <p:nvPr/>
        </p:nvSpPr>
        <p:spPr>
          <a:xfrm>
            <a:off x="2255520" y="3008630"/>
            <a:ext cx="284353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/>
              <a:t>WEBRTC - </a:t>
            </a:r>
            <a:r>
              <a:rPr lang="en-US" altLang="zh-CN">
                <a:solidFill>
                  <a:schemeClr val="accent2"/>
                </a:solidFill>
              </a:rPr>
              <a:t>BSD</a:t>
            </a:r>
            <a:endParaRPr lang="en-US" altLang="zh-CN">
              <a:solidFill>
                <a:schemeClr val="accent2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/>
              <a:t>BSD允许使用者修改和重新发布代码，也允许使用或在BSD代码上开发商业软件发布和销售。适合做二次开发和要求闭源的开发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700010" y="3008630"/>
            <a:ext cx="2953385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/>
              <a:t>RTMP - </a:t>
            </a:r>
            <a:r>
              <a:rPr lang="en-US" altLang="zh-CN">
                <a:solidFill>
                  <a:schemeClr val="accent2"/>
                </a:solidFill>
              </a:rPr>
              <a:t>GPL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zh-CN" altLang="en-US">
                <a:sym typeface="+mn-ea"/>
              </a:rPr>
              <a:t>只要使用了</a:t>
            </a:r>
            <a:r>
              <a:rPr lang="en-US" altLang="zh-CN">
                <a:sym typeface="+mn-ea"/>
              </a:rPr>
              <a:t>GPL</a:t>
            </a:r>
            <a:r>
              <a:rPr lang="zh-CN" altLang="en-US">
                <a:sym typeface="+mn-ea"/>
              </a:rPr>
              <a:t>协议下的产品，该软件必须也使用</a:t>
            </a:r>
            <a:r>
              <a:rPr lang="en-US" altLang="zh-CN">
                <a:sym typeface="+mn-ea"/>
              </a:rPr>
              <a:t>GPL</a:t>
            </a:r>
            <a:r>
              <a:rPr lang="zh-CN" altLang="en-US">
                <a:sym typeface="+mn-ea"/>
              </a:rPr>
              <a:t>协议，并且开源。不适合做二次开发</a:t>
            </a:r>
            <a:r>
              <a:rPr lang="zh-CN" altLang="en-US">
                <a:sym typeface="+mn-ea"/>
              </a:rPr>
              <a:t>和要求闭源的开发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V="1">
            <a:off x="6348730" y="3008630"/>
            <a:ext cx="0" cy="2723515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7320"/>
            <a:ext cx="10515600" cy="6488430"/>
          </a:xfrm>
        </p:spPr>
        <p:txBody>
          <a:bodyPr/>
          <a:p>
            <a:pPr marL="0" indent="0">
              <a:buNone/>
            </a:pP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参考</a:t>
            </a:r>
            <a:r>
              <a:rPr lang="en-US" altLang="zh-CN" sz="2400"/>
              <a:t>(RTMP)</a:t>
            </a:r>
            <a:r>
              <a:rPr lang="zh-CN" altLang="en-US" sz="2400"/>
              <a:t>：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000">
                <a:hlinkClick r:id="rId1" action="ppaction://hlinkfile"/>
              </a:rPr>
              <a:t>https://www.jianshu.com/p/cf7f0552ffe9</a:t>
            </a:r>
            <a:r>
              <a:rPr lang="zh-CN" altLang="en-US" sz="2000"/>
              <a:t>（</a:t>
            </a:r>
            <a:r>
              <a:rPr lang="en-US" altLang="zh-CN" sz="2000"/>
              <a:t>rtmp</a:t>
            </a:r>
            <a:r>
              <a:rPr lang="zh-CN" altLang="en-US" sz="2000"/>
              <a:t>服务器搭建）</a:t>
            </a:r>
            <a:endParaRPr lang="zh-CN" altLang="en-US" sz="2000"/>
          </a:p>
          <a:p>
            <a:pPr marL="0" indent="0">
              <a:buNone/>
            </a:pPr>
            <a:r>
              <a:rPr lang="en-US" altLang="zh-CN" sz="2000">
                <a:hlinkClick r:id="rId2" action="ppaction://hlinkfile"/>
              </a:rPr>
              <a:t>https://www.jianshu.com/p/55ffaf8ba0ab</a:t>
            </a:r>
            <a:r>
              <a:rPr lang="zh-CN" altLang="en-US" sz="2000"/>
              <a:t>（</a:t>
            </a:r>
            <a:r>
              <a:rPr lang="en-US" altLang="zh-CN" sz="2000">
                <a:sym typeface="+mn-ea"/>
              </a:rPr>
              <a:t>librtmp编译集成-android</a:t>
            </a:r>
            <a:r>
              <a:rPr lang="zh-CN" altLang="en-US" sz="2000"/>
              <a:t>）</a:t>
            </a:r>
            <a:endParaRPr lang="en-US" altLang="zh-CN" sz="2000"/>
          </a:p>
          <a:p>
            <a:pPr marL="0" indent="0">
              <a:buNone/>
            </a:pPr>
            <a:r>
              <a:rPr lang="en-US" altLang="zh-CN" sz="2000">
                <a:hlinkClick r:id="rId3" action="ppaction://hlinkfile"/>
              </a:rPr>
              <a:t>https://www.jianshu.com/p/a99b518f29b9</a:t>
            </a:r>
            <a:r>
              <a:rPr lang="zh-CN" altLang="en-US" sz="2000"/>
              <a:t>（</a:t>
            </a:r>
            <a:r>
              <a:rPr lang="en-US" altLang="zh-CN" sz="2000">
                <a:sym typeface="+mn-ea"/>
              </a:rPr>
              <a:t>x264 交叉编译</a:t>
            </a:r>
            <a:r>
              <a:rPr lang="zh-CN" altLang="en-US" sz="2000"/>
              <a:t>）</a:t>
            </a:r>
            <a:endParaRPr lang="zh-CN" altLang="en-US" sz="2000"/>
          </a:p>
          <a:p>
            <a:pPr marL="0" indent="0">
              <a:buNone/>
            </a:pPr>
            <a:r>
              <a:rPr lang="en-US" altLang="zh-CN" sz="2000">
                <a:sym typeface="+mn-ea"/>
                <a:hlinkClick r:id="rId4" action="ppaction://hlinkfile"/>
              </a:rPr>
              <a:t>https://www.jianshu.com/p/f87ac6aa6d63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FAAC</a:t>
            </a:r>
            <a:r>
              <a:rPr lang="zh-CN" altLang="en-US" sz="2000">
                <a:sym typeface="+mn-ea"/>
              </a:rPr>
              <a:t>交叉编译</a:t>
            </a:r>
            <a:r>
              <a:rPr lang="en-US" altLang="zh-CN" sz="2000">
                <a:sym typeface="+mn-ea"/>
              </a:rPr>
              <a:t>/</a:t>
            </a:r>
            <a:r>
              <a:rPr lang="en-US" altLang="zh-CN" sz="2000">
                <a:sym typeface="+mn-ea"/>
              </a:rPr>
              <a:t>RTMP</a:t>
            </a:r>
            <a:r>
              <a:rPr lang="zh-CN" altLang="en-US" sz="2000">
                <a:sym typeface="+mn-ea"/>
              </a:rPr>
              <a:t>音频推流</a:t>
            </a:r>
            <a:r>
              <a:rPr lang="zh-CN" altLang="en-US" sz="2000">
                <a:sym typeface="+mn-ea"/>
              </a:rPr>
              <a:t>）</a:t>
            </a:r>
            <a:endParaRPr lang="en-US" altLang="zh-CN" sz="2000"/>
          </a:p>
          <a:p>
            <a:pPr marL="0" indent="0">
              <a:buNone/>
            </a:pPr>
            <a:r>
              <a:rPr lang="en-US" altLang="zh-CN" sz="2000">
                <a:hlinkClick r:id="rId5" action="ppaction://hlinkfile"/>
              </a:rPr>
              <a:t>https://www.jianshu.com/p/0c882eca979c</a:t>
            </a:r>
            <a:r>
              <a:rPr lang="zh-CN" altLang="en-US" sz="2000"/>
              <a:t>（</a:t>
            </a:r>
            <a:r>
              <a:rPr lang="en-US" altLang="zh-CN" sz="2000">
                <a:sym typeface="+mn-ea"/>
              </a:rPr>
              <a:t>RTMP视频</a:t>
            </a:r>
            <a:r>
              <a:rPr lang="zh-CN" altLang="en-US" sz="2000">
                <a:sym typeface="+mn-ea"/>
              </a:rPr>
              <a:t>推流</a:t>
            </a:r>
            <a:r>
              <a:rPr lang="zh-CN" altLang="en-US" sz="2000"/>
              <a:t>）</a:t>
            </a:r>
            <a:endParaRPr lang="zh-CN" altLang="en-US" sz="2000"/>
          </a:p>
          <a:p>
            <a:pPr marL="0" indent="0">
              <a:buNone/>
            </a:pPr>
            <a:r>
              <a:rPr lang="en-US" altLang="zh-CN" sz="2000">
                <a:hlinkClick r:id="rId6" action="ppaction://hlinkfile"/>
              </a:rPr>
              <a:t>https://www.jianshu.com/p/4f6ef65e8b97</a:t>
            </a:r>
            <a:r>
              <a:rPr lang="zh-CN" altLang="en-US" sz="2000"/>
              <a:t>（</a:t>
            </a:r>
            <a:r>
              <a:rPr lang="en-US" altLang="zh-CN" sz="2000">
                <a:sym typeface="+mn-ea"/>
              </a:rPr>
              <a:t>FLV文件格式</a:t>
            </a:r>
            <a:r>
              <a:rPr lang="zh-CN" altLang="en-US" sz="2000"/>
              <a:t>）</a:t>
            </a:r>
            <a:endParaRPr lang="zh-CN" altLang="en-US" sz="20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86105" y="240665"/>
            <a:ext cx="11332210" cy="6473190"/>
          </a:xfrm>
        </p:spPr>
        <p:txBody>
          <a:bodyPr>
            <a:normAutofit lnSpcReduction="20000"/>
          </a:bodyPr>
          <a:p>
            <a:pPr algn="l">
              <a:lnSpc>
                <a:spcPct val="100000"/>
              </a:lnSpc>
            </a:pPr>
            <a:r>
              <a:rPr lang="zh-CN" altLang="en-US"/>
              <a:t>参考</a:t>
            </a:r>
            <a:r>
              <a:rPr lang="en-US" altLang="zh-CN"/>
              <a:t>(WEBRTC)</a:t>
            </a:r>
            <a:r>
              <a:rPr lang="zh-CN" altLang="en-US"/>
              <a:t>：</a:t>
            </a:r>
            <a:endParaRPr lang="zh-CN" altLang="en-US"/>
          </a:p>
          <a:p>
            <a:pPr algn="l">
              <a:lnSpc>
                <a:spcPct val="100000"/>
              </a:lnSpc>
            </a:pPr>
            <a:r>
              <a:rPr lang="en-US" altLang="zh-CN" sz="2000"/>
              <a:t>wertc</a:t>
            </a:r>
            <a:endParaRPr lang="en-US" altLang="zh-CN" sz="2000"/>
          </a:p>
          <a:p>
            <a:pPr algn="l">
              <a:lnSpc>
                <a:spcPct val="100000"/>
              </a:lnSpc>
            </a:pPr>
            <a:r>
              <a:rPr lang="zh-CN" altLang="en-US" sz="2000">
                <a:hlinkClick r:id="rId1" action="ppaction://hlinkfile"/>
              </a:rPr>
              <a:t>https://developer.mozilla.org/en-US/docs/Web/API/WebRTC_API</a:t>
            </a:r>
            <a:r>
              <a:rPr lang="zh-CN" altLang="en-US" sz="2000"/>
              <a:t>（官方文档）</a:t>
            </a:r>
            <a:endParaRPr lang="zh-CN" altLang="en-US" sz="2000"/>
          </a:p>
          <a:p>
            <a:pPr algn="l">
              <a:lnSpc>
                <a:spcPct val="100000"/>
              </a:lnSpc>
            </a:pPr>
            <a:r>
              <a:rPr lang="zh-CN" altLang="en-US" sz="2000">
                <a:hlinkClick r:id="rId2" action="ppaction://hlinkfile"/>
              </a:rPr>
              <a:t>https://www.cnblogs.com/cnhk19/p/9473519.html</a:t>
            </a:r>
            <a:endParaRPr lang="zh-CN" altLang="en-US" sz="2000"/>
          </a:p>
          <a:p>
            <a:pPr algn="l">
              <a:lnSpc>
                <a:spcPct val="100000"/>
              </a:lnSpc>
            </a:pPr>
            <a:r>
              <a:rPr lang="zh-CN" altLang="en-US" sz="2000">
                <a:hlinkClick r:id="rId3" action="ppaction://hlinkfile"/>
              </a:rPr>
              <a:t>https://www.cnblogs.com/mlgjb/p/8243690.html</a:t>
            </a:r>
            <a:endParaRPr lang="zh-CN" altLang="en-US" sz="2000"/>
          </a:p>
          <a:p>
            <a:pPr algn="l">
              <a:lnSpc>
                <a:spcPct val="100000"/>
              </a:lnSpc>
            </a:pPr>
            <a:r>
              <a:rPr lang="zh-CN" altLang="en-US" sz="2000">
                <a:hlinkClick r:id="rId4" action="ppaction://hlinkfile"/>
              </a:rPr>
              <a:t>https://www.jianshu.com/p/08ee3c1baabc</a:t>
            </a:r>
            <a:endParaRPr lang="zh-CN" altLang="en-US" sz="2000">
              <a:hlinkClick r:id="rId4" action="ppaction://hlinkfile"/>
            </a:endParaRPr>
          </a:p>
          <a:p>
            <a:pPr algn="l">
              <a:lnSpc>
                <a:spcPct val="100000"/>
              </a:lnSpc>
            </a:pPr>
            <a:r>
              <a:rPr lang="zh-CN" altLang="en-US" sz="2000">
                <a:hlinkClick r:id="rId5" action="ppaction://hlinkfile"/>
              </a:rPr>
              <a:t>https://www.cnblogs.com/yiyi17/articles/12076657.html</a:t>
            </a:r>
            <a:endParaRPr lang="zh-CN" altLang="en-US" sz="2000"/>
          </a:p>
          <a:p>
            <a:pPr algn="l">
              <a:lnSpc>
                <a:spcPct val="100000"/>
              </a:lnSpc>
            </a:pPr>
            <a:r>
              <a:rPr lang="zh-CN" altLang="en-US" sz="2000">
                <a:hlinkClick r:id="rId6" action="ppaction://hlinkfile"/>
              </a:rPr>
              <a:t>https://www.cnblogs.com/yjmyzz/p/webrtc-multiparty-call-architecture.html</a:t>
            </a:r>
            <a:endParaRPr lang="zh-CN" altLang="en-US" sz="2000"/>
          </a:p>
          <a:p>
            <a:pPr algn="l">
              <a:lnSpc>
                <a:spcPct val="100000"/>
              </a:lnSpc>
            </a:pPr>
            <a:r>
              <a:rPr lang="zh-CN" altLang="en-US" sz="2000">
                <a:sym typeface="+mn-ea"/>
                <a:hlinkClick r:id="rId7" action="ppaction://hlinkfile"/>
              </a:rPr>
              <a:t>https://www.cnblogs.com/dhcn/articles/7124833.html</a:t>
            </a:r>
            <a:r>
              <a:rPr lang="zh-CN" altLang="en-US" sz="2000">
                <a:sym typeface="+mn-ea"/>
              </a:rPr>
              <a:t>（</a:t>
            </a:r>
            <a:r>
              <a:rPr lang="zh-CN" altLang="en-US" sz="2000">
                <a:sym typeface="+mn-ea"/>
              </a:rPr>
              <a:t>外文博客</a:t>
            </a:r>
            <a:r>
              <a:rPr lang="zh-CN" altLang="en-US" sz="2000">
                <a:sym typeface="+mn-ea"/>
              </a:rPr>
              <a:t>）</a:t>
            </a:r>
            <a:endParaRPr lang="zh-CN" altLang="en-US" sz="2000">
              <a:sym typeface="+mn-ea"/>
            </a:endParaRPr>
          </a:p>
          <a:p>
            <a:pPr algn="l">
              <a:lnSpc>
                <a:spcPct val="100000"/>
              </a:lnSpc>
            </a:pPr>
            <a:r>
              <a:rPr lang="zh-CN" altLang="en-US" sz="2000">
                <a:sym typeface="+mn-ea"/>
                <a:hlinkClick r:id="rId8" action="ppaction://hlinkfile"/>
              </a:rPr>
              <a:t>https://www.html5rocks.com/en/tutorials/webrtc/basics</a:t>
            </a:r>
            <a:r>
              <a:rPr lang="en-US" altLang="zh-CN" sz="2000">
                <a:sym typeface="+mn-ea"/>
                <a:hlinkClick r:id="rId8" action="ppaction://hlinkfile"/>
              </a:rPr>
              <a:t>/</a:t>
            </a:r>
            <a:r>
              <a:rPr lang="zh-CN" altLang="en-US" sz="2000">
                <a:sym typeface="+mn-ea"/>
              </a:rPr>
              <a:t>（</a:t>
            </a:r>
            <a:r>
              <a:rPr lang="zh-CN" altLang="en-US" sz="2000">
                <a:sym typeface="+mn-ea"/>
              </a:rPr>
              <a:t>外文博客</a:t>
            </a:r>
            <a:r>
              <a:rPr lang="zh-CN" altLang="en-US" sz="2000">
                <a:sym typeface="+mn-ea"/>
              </a:rPr>
              <a:t>）</a:t>
            </a:r>
            <a:endParaRPr lang="zh-CN" altLang="en-US" sz="2000"/>
          </a:p>
          <a:p>
            <a:pPr algn="l">
              <a:lnSpc>
                <a:spcPct val="100000"/>
              </a:lnSpc>
            </a:pPr>
            <a:r>
              <a:rPr lang="en-US" altLang="zh-CN" sz="2000"/>
              <a:t>stun</a:t>
            </a:r>
            <a:endParaRPr lang="zh-CN" altLang="en-US" sz="2000"/>
          </a:p>
          <a:p>
            <a:pPr algn="l">
              <a:lnSpc>
                <a:spcPct val="100000"/>
              </a:lnSpc>
            </a:pPr>
            <a:r>
              <a:rPr lang="zh-CN" altLang="en-US" sz="2000">
                <a:hlinkClick r:id="rId9"/>
              </a:rPr>
              <a:t>http://blog.sina.com.cn/s/blog_a8b026160102v90t.html</a:t>
            </a:r>
            <a:endParaRPr lang="zh-CN" altLang="en-US" sz="2000"/>
          </a:p>
          <a:p>
            <a:pPr algn="l">
              <a:lnSpc>
                <a:spcPct val="100000"/>
              </a:lnSpc>
            </a:pPr>
            <a:r>
              <a:rPr lang="zh-CN" altLang="en-US" sz="2000">
                <a:hlinkClick r:id="rId10" action="ppaction://hlinkfile"/>
              </a:rPr>
              <a:t>https://www.cnblogs.com/idignew/p/7419074.html</a:t>
            </a:r>
            <a:endParaRPr lang="zh-CN" altLang="en-US" sz="2000"/>
          </a:p>
          <a:p>
            <a:pPr algn="l">
              <a:lnSpc>
                <a:spcPct val="100000"/>
              </a:lnSpc>
            </a:pPr>
            <a:r>
              <a:rPr lang="zh-CN" altLang="en-US" sz="2000">
                <a:hlinkClick r:id="rId11" action="ppaction://hlinkfile"/>
              </a:rPr>
              <a:t>https://bbs.pediy.com/thread-131961.htm</a:t>
            </a:r>
            <a:endParaRPr lang="zh-CN" altLang="en-US" sz="2000"/>
          </a:p>
          <a:p>
            <a:pPr algn="l"/>
            <a:endParaRPr lang="zh-CN" altLang="en-US" sz="20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86105" y="240665"/>
            <a:ext cx="11332210" cy="6473190"/>
          </a:xfrm>
        </p:spPr>
        <p:txBody>
          <a:bodyPr>
            <a:normAutofit lnSpcReduction="20000"/>
          </a:bodyPr>
          <a:p>
            <a:pPr algn="l">
              <a:lnSpc>
                <a:spcPct val="100000"/>
              </a:lnSpc>
            </a:pPr>
            <a:r>
              <a:rPr lang="zh-CN" altLang="en-US"/>
              <a:t>参考</a:t>
            </a:r>
            <a:r>
              <a:rPr lang="en-US" altLang="zh-CN"/>
              <a:t>(WEBRTC)</a:t>
            </a:r>
            <a:r>
              <a:rPr lang="zh-CN" altLang="en-US"/>
              <a:t>：</a:t>
            </a:r>
            <a:endParaRPr lang="zh-CN" altLang="en-US"/>
          </a:p>
          <a:p>
            <a:pPr algn="l">
              <a:lnSpc>
                <a:spcPct val="100000"/>
              </a:lnSpc>
            </a:pPr>
            <a:r>
              <a:rPr lang="en-US" altLang="zh-CN" sz="2000"/>
              <a:t>code</a:t>
            </a:r>
            <a:r>
              <a:rPr lang="zh-CN" altLang="en-US" sz="2000"/>
              <a:t>（</a:t>
            </a:r>
            <a:r>
              <a:rPr lang="en-US" altLang="zh-CN" sz="2000"/>
              <a:t>author</a:t>
            </a:r>
            <a:r>
              <a:rPr lang="zh-CN" altLang="en-US" sz="2000">
                <a:sym typeface="+mn-ea"/>
              </a:rPr>
              <a:t> : </a:t>
            </a:r>
            <a:r>
              <a:rPr lang="zh-CN" altLang="en-US" sz="2000">
                <a:hlinkClick r:id="rId1" action="ppaction://hlinkfile"/>
              </a:rPr>
              <a:t>https://github.com/</a:t>
            </a:r>
            <a:r>
              <a:rPr lang="zh-CN" altLang="en-US" sz="2000">
                <a:solidFill>
                  <a:srgbClr val="FF0000"/>
                </a:solidFill>
                <a:hlinkClick r:id="rId1" action="ppaction://hlinkfile"/>
              </a:rPr>
              <a:t>ddssingsong</a:t>
            </a:r>
            <a:r>
              <a:rPr lang="zh-CN" altLang="en-US" sz="2000"/>
              <a:t>）</a:t>
            </a:r>
            <a:endParaRPr lang="zh-CN" altLang="en-US" sz="2000"/>
          </a:p>
          <a:p>
            <a:pPr algn="l">
              <a:lnSpc>
                <a:spcPct val="100000"/>
              </a:lnSpc>
            </a:pPr>
            <a:r>
              <a:rPr lang="zh-CN" altLang="en-US" sz="2000"/>
              <a:t>&gt; JAVA项目     : </a:t>
            </a:r>
            <a:r>
              <a:rPr lang="zh-CN" altLang="en-US" sz="2000">
                <a:hlinkClick r:id="rId2" action="ppaction://hlinkfile"/>
              </a:rPr>
              <a:t>https://github.com/androidtencent/WebRtcJavaWeb</a:t>
            </a:r>
            <a:endParaRPr lang="zh-CN" altLang="en-US" sz="2000">
              <a:hlinkClick r:id="rId2" action="ppaction://hlinkfile"/>
            </a:endParaRPr>
          </a:p>
          <a:p>
            <a:pPr algn="l">
              <a:lnSpc>
                <a:spcPct val="100000"/>
              </a:lnSpc>
            </a:pPr>
            <a:r>
              <a:rPr lang="zh-CN" altLang="en-US" sz="2000">
                <a:hlinkClick r:id="rId2" action="ppaction://hlinkfile"/>
              </a:rPr>
              <a:t> </a:t>
            </a:r>
            <a:r>
              <a:rPr lang="zh-CN" altLang="en-US" sz="2000"/>
              <a:t>                         </a:t>
            </a:r>
            <a:r>
              <a:rPr lang="zh-CN" altLang="en-US" sz="2000">
                <a:sym typeface="+mn-ea"/>
              </a:rPr>
              <a:t>: </a:t>
            </a:r>
            <a:r>
              <a:rPr lang="zh-CN" altLang="en-US" sz="2000">
                <a:hlinkClick r:id="rId3" tooltip="" action="ppaction://hlinkfile"/>
              </a:rPr>
              <a:t>https://github.com/ddssingsong/webrtc_server_java</a:t>
            </a:r>
            <a:endParaRPr lang="zh-CN" altLang="en-US" sz="2000"/>
          </a:p>
          <a:p>
            <a:pPr algn="l">
              <a:lnSpc>
                <a:spcPct val="100000"/>
              </a:lnSpc>
            </a:pPr>
            <a:r>
              <a:rPr lang="zh-CN" altLang="en-US" sz="2000"/>
              <a:t>&gt; NodeJs项目 </a:t>
            </a:r>
            <a:r>
              <a:rPr lang="zh-CN" altLang="en-US" sz="2000">
                <a:sym typeface="+mn-ea"/>
              </a:rPr>
              <a:t>: </a:t>
            </a:r>
            <a:r>
              <a:rPr lang="en-US" altLang="zh-CN" sz="2000">
                <a:hlinkClick r:id="rId4" action="ppaction://hlinkfile"/>
              </a:rPr>
              <a:t>h</a:t>
            </a:r>
            <a:r>
              <a:rPr lang="zh-CN" altLang="en-US" sz="2000">
                <a:hlinkClick r:id="rId4" action="ppaction://hlinkfile"/>
              </a:rPr>
              <a:t>ttps://github.com/androidtencent/WebrtcNodeJS</a:t>
            </a:r>
            <a:endParaRPr lang="zh-CN" altLang="en-US" sz="2000">
              <a:hlinkClick r:id="rId4" action="ppaction://hlinkfile"/>
            </a:endParaRPr>
          </a:p>
          <a:p>
            <a:pPr algn="l">
              <a:lnSpc>
                <a:spcPct val="100000"/>
              </a:lnSpc>
            </a:pPr>
            <a:r>
              <a:rPr lang="zh-CN" altLang="en-US" sz="2000">
                <a:hlinkClick r:id="rId4" action="ppaction://hlinkfile"/>
              </a:rPr>
              <a:t> </a:t>
            </a:r>
            <a:r>
              <a:rPr lang="zh-CN" altLang="en-US" sz="2000"/>
              <a:t>                         </a:t>
            </a:r>
            <a:r>
              <a:rPr lang="zh-CN" altLang="en-US" sz="2000">
                <a:sym typeface="+mn-ea"/>
              </a:rPr>
              <a:t>: </a:t>
            </a:r>
            <a:r>
              <a:rPr lang="zh-CN" altLang="en-US" sz="2000">
                <a:hlinkClick r:id="rId5" tooltip="" action="ppaction://hlinkfile"/>
              </a:rPr>
              <a:t>https://github.com/ddssingsong/webrtc_server_node</a:t>
            </a:r>
            <a:endParaRPr lang="zh-CN" altLang="en-US" sz="2000"/>
          </a:p>
          <a:p>
            <a:pPr algn="l"/>
            <a:endParaRPr lang="zh-CN" altLang="en-US" sz="20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zh-CN"/>
              <a:t>	My Github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lnSpc>
                <a:spcPct val="150000"/>
              </a:lnSpc>
              <a:buNone/>
            </a:pPr>
            <a:r>
              <a:rPr lang="en-US" altLang="zh-CN" sz="2400"/>
              <a:t>(1) </a:t>
            </a:r>
            <a:r>
              <a:rPr lang="en-US" altLang="zh-CN" sz="2400">
                <a:hlinkClick r:id="rId1" action="ppaction://hlinkfile"/>
              </a:rPr>
              <a:t>https://github.com/wonderful27x/RtmpLive</a:t>
            </a:r>
            <a:r>
              <a:rPr lang="zh-CN" altLang="en-US" sz="2400"/>
              <a:t>（</a:t>
            </a:r>
            <a:r>
              <a:rPr lang="en-US" altLang="zh-CN" sz="2400"/>
              <a:t>RTMP</a:t>
            </a:r>
            <a:r>
              <a:rPr lang="zh-CN" altLang="en-US" sz="2400"/>
              <a:t>）</a:t>
            </a:r>
            <a:endParaRPr lang="en-US" altLang="zh-CN" sz="240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400"/>
              <a:t>(2) </a:t>
            </a:r>
            <a:r>
              <a:rPr lang="en-US" altLang="zh-CN" sz="2400">
                <a:hlinkClick r:id="rId2" action="ppaction://hlinkfile"/>
              </a:rPr>
              <a:t>https://github.com/wonderful27x/WebRtc</a:t>
            </a:r>
            <a:r>
              <a:rPr lang="zh-CN" altLang="en-US" sz="2400"/>
              <a:t>（</a:t>
            </a:r>
            <a:r>
              <a:rPr lang="en-US" altLang="zh-CN" sz="2400"/>
              <a:t>WEBRTC</a:t>
            </a:r>
            <a:r>
              <a:rPr lang="zh-CN" altLang="en-US" sz="2400"/>
              <a:t>）</a:t>
            </a:r>
            <a:endParaRPr lang="en-US" altLang="zh-CN" sz="240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400">
                <a:sym typeface="+mn-ea"/>
              </a:rPr>
              <a:t>(2) </a:t>
            </a:r>
            <a:r>
              <a:rPr lang="en-US" altLang="zh-CN" sz="2400">
                <a:sym typeface="+mn-ea"/>
                <a:hlinkClick r:id="rId3" action="ppaction://hlinkfile"/>
              </a:rPr>
              <a:t>https://github.com/wonderful27x/WonderfulPlayer</a:t>
            </a:r>
            <a:r>
              <a:rPr lang="zh-CN" altLang="en-US" sz="2400">
                <a:sym typeface="+mn-ea"/>
              </a:rPr>
              <a:t>（</a:t>
            </a:r>
            <a:r>
              <a:rPr lang="en-US" altLang="zh-CN" sz="2400">
                <a:sym typeface="+mn-ea"/>
              </a:rPr>
              <a:t>PLAYER</a:t>
            </a:r>
            <a:r>
              <a:rPr lang="zh-CN" altLang="en-US" sz="2400">
                <a:sym typeface="+mn-ea"/>
              </a:rPr>
              <a:t>）</a:t>
            </a:r>
            <a:endParaRPr lang="zh-CN" altLang="en-US" sz="2400"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内容占位符 9" descr="606dceb1499e47188856e7b6343ff7f7_th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603375" y="2827020"/>
            <a:ext cx="3931285" cy="2142490"/>
          </a:xfrm>
          <a:prstGeom prst="rect">
            <a:avLst/>
          </a:prstGeom>
        </p:spPr>
      </p:pic>
      <p:pic>
        <p:nvPicPr>
          <p:cNvPr id="9" name="图片 8" descr="u=1195052652,1601487503&amp;fm=26&amp;gp=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0315" y="2827020"/>
            <a:ext cx="3376930" cy="2334260"/>
          </a:xfrm>
          <a:prstGeom prst="rect">
            <a:avLst/>
          </a:prstGeom>
        </p:spPr>
      </p:pic>
      <p:sp>
        <p:nvSpPr>
          <p:cNvPr id="5" name="标题 4"/>
          <p:cNvSpPr/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视频技术在交通中的应用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/>
              <a:t>基于互联网的音视频通信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150000"/>
              </a:lnSpc>
            </a:pPr>
            <a:r>
              <a:rPr lang="zh-CN" altLang="en-US"/>
              <a:t>音视频数据如何在互联网中传输，最后达到通信的目的，目前</a:t>
            </a:r>
            <a:r>
              <a:rPr lang="zh-CN" altLang="en-US"/>
              <a:t>两种主流的方案是：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一、</a:t>
            </a:r>
            <a:r>
              <a:rPr lang="en-US" altLang="zh-CN"/>
              <a:t>C/S</a:t>
            </a:r>
            <a:r>
              <a:rPr lang="zh-CN" altLang="en-US"/>
              <a:t>通信，将数据推流到服务器，服务器再</a:t>
            </a:r>
            <a:r>
              <a:rPr lang="zh-CN" altLang="en-US"/>
              <a:t>分发到各客户端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二、</a:t>
            </a:r>
            <a:r>
              <a:rPr lang="en-US" altLang="zh-CN"/>
              <a:t>P2P</a:t>
            </a:r>
            <a:r>
              <a:rPr lang="zh-CN" altLang="en-US"/>
              <a:t>通信，两端直接建立连接通道，数据在通道中传输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 sz="3600"/>
              <a:t>音视频的编码与解码</a:t>
            </a:r>
            <a:endParaRPr lang="zh-CN" altLang="en-US" sz="36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92885"/>
            <a:ext cx="10515600" cy="1264920"/>
          </a:xfrm>
        </p:spPr>
        <p:txBody>
          <a:bodyPr>
            <a:noAutofit/>
          </a:bodyPr>
          <a:p>
            <a:pPr marL="0" indent="0">
              <a:lnSpc>
                <a:spcPct val="150000"/>
              </a:lnSpc>
              <a:buNone/>
            </a:pPr>
            <a:r>
              <a:rPr lang="en-US" altLang="zh-CN" sz="2400"/>
              <a:t>         </a:t>
            </a:r>
            <a:r>
              <a:rPr lang="zh-CN" altLang="en-US" sz="2400"/>
              <a:t>音视频为什么要编码？因为原始数据太大了，一个</a:t>
            </a:r>
            <a:r>
              <a:rPr lang="en-US" altLang="zh-CN" sz="2400"/>
              <a:t>2</a:t>
            </a:r>
            <a:r>
              <a:rPr lang="zh-CN" altLang="en-US" sz="2400"/>
              <a:t>分钟的高清</a:t>
            </a:r>
            <a:r>
              <a:rPr lang="en-US" altLang="zh-CN" sz="2400"/>
              <a:t>mp4</a:t>
            </a:r>
            <a:r>
              <a:rPr lang="zh-CN" altLang="en-US" sz="2400"/>
              <a:t>的原始数据能达到</a:t>
            </a:r>
            <a:r>
              <a:rPr lang="en-US" altLang="zh-CN" sz="2400"/>
              <a:t>10G</a:t>
            </a:r>
            <a:r>
              <a:rPr lang="zh-CN" altLang="en-US" sz="2400"/>
              <a:t>！存储困难，传输更困难。</a:t>
            </a:r>
            <a:endParaRPr lang="zh-CN" altLang="en-US" sz="2400"/>
          </a:p>
          <a:p>
            <a:pPr marL="0" indent="0">
              <a:buNone/>
            </a:pPr>
            <a:endParaRPr lang="en-US" altLang="zh-CN" sz="2400"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152015" y="3218815"/>
            <a:ext cx="3032125" cy="15684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p>
            <a:pPr marL="0" indent="0" algn="l">
              <a:lnSpc>
                <a:spcPct val="100000"/>
              </a:lnSpc>
              <a:buNone/>
            </a:pPr>
            <a:r>
              <a:rPr lang="zh-CN" altLang="en-US" sz="2400">
                <a:sym typeface="+mn-ea"/>
              </a:rPr>
              <a:t>音视频</a:t>
            </a:r>
            <a:r>
              <a:rPr lang="zh-CN" altLang="en-US" sz="2400">
                <a:solidFill>
                  <a:schemeClr val="accent2"/>
                </a:solidFill>
                <a:sym typeface="+mn-ea"/>
              </a:rPr>
              <a:t>原始数据</a:t>
            </a:r>
            <a:r>
              <a:rPr lang="zh-CN" altLang="en-US" sz="2400">
                <a:sym typeface="+mn-ea"/>
              </a:rPr>
              <a:t>格式</a:t>
            </a:r>
            <a:endParaRPr lang="zh-CN" altLang="en-US" sz="2400"/>
          </a:p>
          <a:p>
            <a:pPr marL="0" indent="0" algn="l">
              <a:lnSpc>
                <a:spcPct val="100000"/>
              </a:lnSpc>
              <a:buNone/>
            </a:pPr>
            <a:r>
              <a:rPr lang="zh-CN" altLang="en-US" sz="2400">
                <a:sym typeface="+mn-ea"/>
              </a:rPr>
              <a:t>音频：</a:t>
            </a:r>
            <a:r>
              <a:rPr lang="en-US" altLang="zh-CN" sz="2400">
                <a:sym typeface="+mn-ea"/>
              </a:rPr>
              <a:t>PCM</a:t>
            </a:r>
            <a:endParaRPr lang="en-US" altLang="zh-CN" sz="2400"/>
          </a:p>
          <a:p>
            <a:pPr marL="0" indent="0" algn="l">
              <a:lnSpc>
                <a:spcPct val="100000"/>
              </a:lnSpc>
              <a:buNone/>
            </a:pPr>
            <a:r>
              <a:rPr lang="zh-CN" altLang="en-US" sz="2400">
                <a:sym typeface="+mn-ea"/>
              </a:rPr>
              <a:t>视频：</a:t>
            </a:r>
            <a:r>
              <a:rPr lang="en-US" altLang="zh-CN" sz="2400">
                <a:sym typeface="+mn-ea"/>
              </a:rPr>
              <a:t>YUV</a:t>
            </a:r>
            <a:endParaRPr lang="en-US" altLang="zh-CN" sz="2400"/>
          </a:p>
          <a:p>
            <a:endParaRPr lang="zh-CN" altLang="en-US" sz="2400"/>
          </a:p>
        </p:txBody>
      </p:sp>
      <p:sp>
        <p:nvSpPr>
          <p:cNvPr id="6" name="文本框 5"/>
          <p:cNvSpPr txBox="1"/>
          <p:nvPr/>
        </p:nvSpPr>
        <p:spPr>
          <a:xfrm>
            <a:off x="6264910" y="3218815"/>
            <a:ext cx="3910330" cy="15684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p>
            <a:pPr marL="0" indent="0" algn="l">
              <a:lnSpc>
                <a:spcPct val="100000"/>
              </a:lnSpc>
              <a:buNone/>
            </a:pPr>
            <a:r>
              <a:rPr lang="zh-CN" altLang="en-US" sz="2400">
                <a:sym typeface="+mn-ea"/>
              </a:rPr>
              <a:t>音视频</a:t>
            </a:r>
            <a:r>
              <a:rPr lang="zh-CN" altLang="en-US" sz="2400">
                <a:solidFill>
                  <a:srgbClr val="00B0F0"/>
                </a:solidFill>
                <a:sym typeface="+mn-ea"/>
              </a:rPr>
              <a:t>编码</a:t>
            </a:r>
            <a:r>
              <a:rPr lang="zh-CN" altLang="en-US" sz="2400">
                <a:sym typeface="+mn-ea"/>
              </a:rPr>
              <a:t>格式</a:t>
            </a:r>
            <a:endParaRPr lang="zh-CN" altLang="en-US" sz="2400">
              <a:sym typeface="+mn-ea"/>
            </a:endParaRPr>
          </a:p>
          <a:p>
            <a:pPr marL="0" indent="0" algn="l">
              <a:lnSpc>
                <a:spcPct val="100000"/>
              </a:lnSpc>
              <a:buNone/>
            </a:pPr>
            <a:r>
              <a:rPr lang="zh-CN" altLang="en-US" sz="2400">
                <a:sym typeface="+mn-ea"/>
              </a:rPr>
              <a:t>音频：</a:t>
            </a:r>
            <a:r>
              <a:rPr lang="en-US" altLang="zh-CN" sz="2400">
                <a:sym typeface="+mn-ea"/>
              </a:rPr>
              <a:t>AAC,AC-3,MP3,WMA</a:t>
            </a:r>
            <a:endParaRPr lang="en-US" altLang="zh-CN" sz="2400">
              <a:sym typeface="+mn-ea"/>
            </a:endParaRPr>
          </a:p>
          <a:p>
            <a:pPr marL="0" indent="0" algn="l">
              <a:lnSpc>
                <a:spcPct val="100000"/>
              </a:lnSpc>
              <a:buNone/>
            </a:pPr>
            <a:r>
              <a:rPr lang="zh-CN" altLang="en-US" sz="2400">
                <a:sym typeface="+mn-ea"/>
              </a:rPr>
              <a:t>视频：</a:t>
            </a:r>
            <a:r>
              <a:rPr lang="en-US" altLang="zh-CN" sz="2400">
                <a:sym typeface="+mn-ea"/>
              </a:rPr>
              <a:t>H264,MPEG2,VP8,VC-1</a:t>
            </a:r>
            <a:endParaRPr lang="en-US" altLang="zh-CN" sz="2400">
              <a:sym typeface="+mn-ea"/>
            </a:endParaRPr>
          </a:p>
          <a:p>
            <a:endParaRPr lang="zh-CN" altLang="en-US" sz="2400"/>
          </a:p>
        </p:txBody>
      </p:sp>
      <p:sp>
        <p:nvSpPr>
          <p:cNvPr id="7" name="文本框 6"/>
          <p:cNvSpPr txBox="1"/>
          <p:nvPr/>
        </p:nvSpPr>
        <p:spPr>
          <a:xfrm>
            <a:off x="4067810" y="5247640"/>
            <a:ext cx="3231515" cy="11988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p>
            <a:pPr marL="0" indent="0" algn="l">
              <a:lnSpc>
                <a:spcPct val="100000"/>
              </a:lnSpc>
              <a:buNone/>
            </a:pPr>
            <a:r>
              <a:rPr lang="zh-CN" altLang="en-US" sz="2400">
                <a:sym typeface="+mn-ea"/>
              </a:rPr>
              <a:t>音视频</a:t>
            </a:r>
            <a:r>
              <a:rPr lang="zh-CN" altLang="en-US" sz="2400">
                <a:solidFill>
                  <a:srgbClr val="00B050"/>
                </a:solidFill>
                <a:sym typeface="+mn-ea"/>
              </a:rPr>
              <a:t>封装</a:t>
            </a:r>
            <a:r>
              <a:rPr lang="zh-CN" altLang="en-US" sz="2400">
                <a:sym typeface="+mn-ea"/>
              </a:rPr>
              <a:t>格式</a:t>
            </a:r>
            <a:endParaRPr lang="zh-CN" altLang="en-US" sz="2400">
              <a:sym typeface="+mn-ea"/>
            </a:endParaRPr>
          </a:p>
          <a:p>
            <a:pPr marL="0" indent="0" algn="l">
              <a:lnSpc>
                <a:spcPct val="100000"/>
              </a:lnSpc>
              <a:buNone/>
            </a:pPr>
            <a:r>
              <a:rPr lang="en-US" altLang="zh-CN" sz="2400">
                <a:sym typeface="+mn-ea"/>
              </a:rPr>
              <a:t>MP4,AVI,FLV,MKV,RMVB</a:t>
            </a:r>
            <a:endParaRPr lang="en-US" altLang="zh-CN" sz="2400">
              <a:sym typeface="+mn-ea"/>
            </a:endParaRPr>
          </a:p>
          <a:p>
            <a:endParaRPr lang="zh-CN" altLang="en-US"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FFmpeg解封装流程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76015" y="-379730"/>
            <a:ext cx="5115560" cy="741172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487805" y="1554480"/>
            <a:ext cx="736600" cy="3749040"/>
          </a:xfrm>
          <a:prstGeom prst="rect">
            <a:avLst/>
          </a:prstGeom>
          <a:noFill/>
        </p:spPr>
        <p:txBody>
          <a:bodyPr vert="eaVert" wrap="none" rtlCol="0">
            <a:spAutoFit/>
            <a:scene3d>
              <a:camera prst="orthographicFront"/>
              <a:lightRig rig="threePt" dir="t"/>
            </a:scene3d>
          </a:bodyPr>
          <a:p>
            <a:pPr algn="l"/>
            <a:r>
              <a:rPr lang="zh-CN" altLang="en-US" sz="36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音视频的播放流程</a:t>
            </a:r>
            <a:endParaRPr lang="zh-CN" altLang="en-US" sz="36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zh-CN">
                <a:sym typeface="+mn-ea"/>
              </a:rPr>
              <a:t>C/S - RTMP</a:t>
            </a:r>
            <a:r>
              <a:rPr lang="zh-CN" altLang="en-US">
                <a:sym typeface="+mn-ea"/>
              </a:rPr>
              <a:t>推流</a:t>
            </a:r>
            <a:endParaRPr lang="zh-CN" altLang="en-US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lnSpc>
                <a:spcPct val="150000"/>
              </a:lnSpc>
              <a:buNone/>
            </a:pPr>
            <a:r>
              <a:rPr lang="en-US" altLang="zh-CN"/>
              <a:t>	</a:t>
            </a:r>
            <a:r>
              <a:rPr lang="zh-CN" altLang="en-US"/>
              <a:t>RTMP是Real Time Messaging Protocol（实时消息传输协议）的首字母缩写。该协议基于</a:t>
            </a:r>
            <a:r>
              <a:rPr lang="zh-CN" altLang="en-US">
                <a:solidFill>
                  <a:srgbClr val="00B0F0"/>
                </a:solidFill>
              </a:rPr>
              <a:t>TCP</a:t>
            </a:r>
            <a:r>
              <a:rPr lang="zh-CN" altLang="en-US"/>
              <a:t>，是一个协议族，包括RTMP基本协议及RTMPT/RTMPS/RTMPE等多种变种。RTMP是一种设计用来进行实时数据通信的网络协议，主要用来在Flash/AIR平台和支持RTMP协议的流媒体/交互服务器之间进行音视频和数据通信。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20650"/>
            <a:ext cx="10515600" cy="1325563"/>
          </a:xfrm>
        </p:spPr>
        <p:txBody>
          <a:bodyPr/>
          <a:p>
            <a:pPr algn="ctr"/>
            <a:r>
              <a:rPr lang="en-US" altLang="zh-CN"/>
              <a:t>C/S</a:t>
            </a:r>
            <a:r>
              <a:rPr lang="zh-CN" altLang="en-US"/>
              <a:t>通信</a:t>
            </a:r>
            <a:r>
              <a:rPr lang="en-US" altLang="zh-CN"/>
              <a:t>-RTMP</a:t>
            </a:r>
            <a:r>
              <a:rPr lang="zh-CN" altLang="en-US"/>
              <a:t>推流</a:t>
            </a:r>
            <a:endParaRPr lang="zh-CN" altLang="en-US"/>
          </a:p>
        </p:txBody>
      </p:sp>
      <p:sp>
        <p:nvSpPr>
          <p:cNvPr id="4" name="流程图: 可选过程 3"/>
          <p:cNvSpPr/>
          <p:nvPr/>
        </p:nvSpPr>
        <p:spPr>
          <a:xfrm>
            <a:off x="5605780" y="5565775"/>
            <a:ext cx="1182370" cy="611505"/>
          </a:xfrm>
          <a:prstGeom prst="flowChartAlternateProcess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采集数据</a:t>
            </a:r>
            <a:endParaRPr lang="zh-CN" altLang="en-US"/>
          </a:p>
        </p:txBody>
      </p:sp>
      <p:sp>
        <p:nvSpPr>
          <p:cNvPr id="5" name="流程图: 决策 4"/>
          <p:cNvSpPr/>
          <p:nvPr/>
        </p:nvSpPr>
        <p:spPr>
          <a:xfrm>
            <a:off x="5479415" y="4280535"/>
            <a:ext cx="1435100" cy="738505"/>
          </a:xfrm>
          <a:prstGeom prst="flowChartDecision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编码</a:t>
            </a:r>
            <a:endParaRPr lang="zh-CN" altLang="en-US"/>
          </a:p>
        </p:txBody>
      </p:sp>
      <p:sp>
        <p:nvSpPr>
          <p:cNvPr id="6" name="流程图: 可选过程 5"/>
          <p:cNvSpPr/>
          <p:nvPr/>
        </p:nvSpPr>
        <p:spPr>
          <a:xfrm>
            <a:off x="5439410" y="3122930"/>
            <a:ext cx="1514475" cy="611505"/>
          </a:xfrm>
          <a:prstGeom prst="flowChartAlternateProcess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封装</a:t>
            </a:r>
            <a:r>
              <a:rPr lang="en-US" altLang="zh-CN"/>
              <a:t>rtmp</a:t>
            </a:r>
            <a:r>
              <a:rPr lang="zh-CN" altLang="en-US"/>
              <a:t>包</a:t>
            </a:r>
            <a:endParaRPr lang="zh-CN" altLang="en-US"/>
          </a:p>
        </p:txBody>
      </p:sp>
      <p:sp>
        <p:nvSpPr>
          <p:cNvPr id="7" name="流程图: 磁盘 6"/>
          <p:cNvSpPr/>
          <p:nvPr/>
        </p:nvSpPr>
        <p:spPr>
          <a:xfrm>
            <a:off x="5731510" y="1598930"/>
            <a:ext cx="929640" cy="927100"/>
          </a:xfrm>
          <a:prstGeom prst="flowChartMagneticDisk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服务器</a:t>
            </a:r>
            <a:endParaRPr lang="zh-CN" altLang="en-US"/>
          </a:p>
        </p:txBody>
      </p:sp>
      <p:sp>
        <p:nvSpPr>
          <p:cNvPr id="8" name="流程图: 可选过程 7"/>
          <p:cNvSpPr/>
          <p:nvPr/>
        </p:nvSpPr>
        <p:spPr>
          <a:xfrm>
            <a:off x="8051800" y="3122930"/>
            <a:ext cx="1514475" cy="61150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rtmp</a:t>
            </a:r>
            <a:r>
              <a:rPr lang="zh-CN" altLang="en-US"/>
              <a:t>包</a:t>
            </a:r>
            <a:endParaRPr lang="zh-CN" altLang="en-US"/>
          </a:p>
        </p:txBody>
      </p:sp>
      <p:sp>
        <p:nvSpPr>
          <p:cNvPr id="9" name="流程图: 决策 8"/>
          <p:cNvSpPr/>
          <p:nvPr/>
        </p:nvSpPr>
        <p:spPr>
          <a:xfrm>
            <a:off x="8091805" y="4279900"/>
            <a:ext cx="1435100" cy="738505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解码</a:t>
            </a:r>
            <a:endParaRPr lang="zh-CN" altLang="en-US"/>
          </a:p>
        </p:txBody>
      </p:sp>
      <p:sp>
        <p:nvSpPr>
          <p:cNvPr id="11" name="流程图: 可选过程 10"/>
          <p:cNvSpPr/>
          <p:nvPr/>
        </p:nvSpPr>
        <p:spPr>
          <a:xfrm>
            <a:off x="8218170" y="5565140"/>
            <a:ext cx="1182370" cy="61150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播放</a:t>
            </a:r>
            <a:endParaRPr lang="zh-CN" altLang="en-US"/>
          </a:p>
        </p:txBody>
      </p:sp>
      <p:cxnSp>
        <p:nvCxnSpPr>
          <p:cNvPr id="12" name="直接箭头连接符 11"/>
          <p:cNvCxnSpPr>
            <a:stCxn id="4" idx="0"/>
            <a:endCxn id="5" idx="2"/>
          </p:cNvCxnSpPr>
          <p:nvPr/>
        </p:nvCxnSpPr>
        <p:spPr>
          <a:xfrm flipV="1">
            <a:off x="6196965" y="5019040"/>
            <a:ext cx="0" cy="54673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5" idx="0"/>
            <a:endCxn id="6" idx="2"/>
          </p:cNvCxnSpPr>
          <p:nvPr/>
        </p:nvCxnSpPr>
        <p:spPr>
          <a:xfrm flipV="1">
            <a:off x="6196965" y="3734435"/>
            <a:ext cx="0" cy="54610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7" idx="4"/>
            <a:endCxn id="8" idx="0"/>
          </p:cNvCxnSpPr>
          <p:nvPr/>
        </p:nvCxnSpPr>
        <p:spPr>
          <a:xfrm>
            <a:off x="6661150" y="2062480"/>
            <a:ext cx="2148205" cy="106045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8" idx="2"/>
            <a:endCxn id="9" idx="0"/>
          </p:cNvCxnSpPr>
          <p:nvPr/>
        </p:nvCxnSpPr>
        <p:spPr>
          <a:xfrm>
            <a:off x="8809355" y="3734435"/>
            <a:ext cx="0" cy="5454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9" idx="2"/>
            <a:endCxn id="11" idx="0"/>
          </p:cNvCxnSpPr>
          <p:nvPr/>
        </p:nvCxnSpPr>
        <p:spPr>
          <a:xfrm>
            <a:off x="8809355" y="5018405"/>
            <a:ext cx="0" cy="5467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6313805" y="2640330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推流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8926195" y="2640330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拉</a:t>
            </a:r>
            <a:r>
              <a:rPr lang="zh-CN" altLang="en-US"/>
              <a:t>流</a:t>
            </a:r>
            <a:endParaRPr lang="zh-CN" altLang="en-US"/>
          </a:p>
        </p:txBody>
      </p:sp>
      <p:cxnSp>
        <p:nvCxnSpPr>
          <p:cNvPr id="21" name="直接箭头连接符 20"/>
          <p:cNvCxnSpPr>
            <a:stCxn id="6" idx="0"/>
            <a:endCxn id="7" idx="3"/>
          </p:cNvCxnSpPr>
          <p:nvPr/>
        </p:nvCxnSpPr>
        <p:spPr>
          <a:xfrm flipH="1" flipV="1">
            <a:off x="6196330" y="2526030"/>
            <a:ext cx="635" cy="59690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2" name="流程图: 可选过程 21"/>
          <p:cNvSpPr/>
          <p:nvPr/>
        </p:nvSpPr>
        <p:spPr>
          <a:xfrm>
            <a:off x="2684780" y="3122930"/>
            <a:ext cx="1514475" cy="61150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rtmp</a:t>
            </a:r>
            <a:r>
              <a:rPr lang="zh-CN" altLang="en-US"/>
              <a:t>包</a:t>
            </a:r>
            <a:endParaRPr lang="zh-CN" altLang="en-US"/>
          </a:p>
        </p:txBody>
      </p:sp>
      <p:sp>
        <p:nvSpPr>
          <p:cNvPr id="23" name="流程图: 决策 22"/>
          <p:cNvSpPr/>
          <p:nvPr/>
        </p:nvSpPr>
        <p:spPr>
          <a:xfrm>
            <a:off x="2724785" y="4279900"/>
            <a:ext cx="1435100" cy="738505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解码</a:t>
            </a:r>
            <a:endParaRPr lang="zh-CN" altLang="en-US"/>
          </a:p>
        </p:txBody>
      </p:sp>
      <p:sp>
        <p:nvSpPr>
          <p:cNvPr id="24" name="流程图: 可选过程 23"/>
          <p:cNvSpPr/>
          <p:nvPr/>
        </p:nvSpPr>
        <p:spPr>
          <a:xfrm>
            <a:off x="2851150" y="5565140"/>
            <a:ext cx="1182370" cy="61150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播放</a:t>
            </a:r>
            <a:endParaRPr lang="zh-CN" altLang="en-US"/>
          </a:p>
        </p:txBody>
      </p:sp>
      <p:cxnSp>
        <p:nvCxnSpPr>
          <p:cNvPr id="25" name="直接箭头连接符 24"/>
          <p:cNvCxnSpPr>
            <a:stCxn id="22" idx="2"/>
            <a:endCxn id="23" idx="0"/>
          </p:cNvCxnSpPr>
          <p:nvPr/>
        </p:nvCxnSpPr>
        <p:spPr>
          <a:xfrm>
            <a:off x="3442335" y="3734435"/>
            <a:ext cx="0" cy="5454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stCxn id="23" idx="2"/>
            <a:endCxn id="24" idx="0"/>
          </p:cNvCxnSpPr>
          <p:nvPr/>
        </p:nvCxnSpPr>
        <p:spPr>
          <a:xfrm>
            <a:off x="3442335" y="5018405"/>
            <a:ext cx="0" cy="5467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2684780" y="2640330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拉</a:t>
            </a:r>
            <a:r>
              <a:rPr lang="zh-CN" altLang="en-US"/>
              <a:t>流</a:t>
            </a:r>
            <a:endParaRPr lang="zh-CN" altLang="en-US"/>
          </a:p>
        </p:txBody>
      </p:sp>
      <p:cxnSp>
        <p:nvCxnSpPr>
          <p:cNvPr id="29" name="肘形连接符 28"/>
          <p:cNvCxnSpPr>
            <a:stCxn id="7" idx="2"/>
            <a:endCxn id="22" idx="0"/>
          </p:cNvCxnSpPr>
          <p:nvPr/>
        </p:nvCxnSpPr>
        <p:spPr>
          <a:xfrm rot="10800000" flipV="1">
            <a:off x="3442335" y="2062480"/>
            <a:ext cx="2289175" cy="106045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ags/tag1.xml><?xml version="1.0" encoding="utf-8"?>
<p:tagLst xmlns:p="http://schemas.openxmlformats.org/presentationml/2006/main">
  <p:tag name="REFSHAPE" val="252235348"/>
  <p:tag name="KSO_WM_UNIT_PLACING_PICTURE_USER_VIEWPORT" val="{&quot;height&quot;:6420,&quot;width&quot;:11780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5716</Words>
  <Application>WPS 演示</Application>
  <PresentationFormat>宽屏</PresentationFormat>
  <Paragraphs>320</Paragraphs>
  <Slides>36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4" baseType="lpstr">
      <vt:lpstr>Arial</vt:lpstr>
      <vt:lpstr>宋体</vt:lpstr>
      <vt:lpstr>Wingdings</vt:lpstr>
      <vt:lpstr>微软雅黑</vt:lpstr>
      <vt:lpstr>Calibri</vt:lpstr>
      <vt:lpstr>Arial Unicode MS</vt:lpstr>
      <vt:lpstr>Office 主题</vt:lpstr>
      <vt:lpstr>Package</vt:lpstr>
      <vt:lpstr>音视频的世界很精彩</vt:lpstr>
      <vt:lpstr>	5G时代的到来将使音视频在生活中变得越来越重要， 把握大方向，从技术储备到技术转型</vt:lpstr>
      <vt:lpstr>音视频渗透生活的点点滴滴</vt:lpstr>
      <vt:lpstr>视频技术在交通中的应用</vt:lpstr>
      <vt:lpstr>基于互联网的音视频通信</vt:lpstr>
      <vt:lpstr>音视频的编码与解码</vt:lpstr>
      <vt:lpstr>PowerPoint 演示文稿</vt:lpstr>
      <vt:lpstr>C/S - RTMP推流</vt:lpstr>
      <vt:lpstr>C/S通信-RTMP推流</vt:lpstr>
      <vt:lpstr>视频编码与推流</vt:lpstr>
      <vt:lpstr>音频编码与推流</vt:lpstr>
      <vt:lpstr>P2P-WEBRTC</vt:lpstr>
      <vt:lpstr>内网穿透假想图</vt:lpstr>
      <vt:lpstr> STUN, TURN, ICE,Signaling</vt:lpstr>
      <vt:lpstr>PowerPoint 演示文稿</vt:lpstr>
      <vt:lpstr>PowerPoint 演示文稿</vt:lpstr>
      <vt:lpstr>PowerPoint 演示文稿</vt:lpstr>
      <vt:lpstr>WEBRTC</vt:lpstr>
      <vt:lpstr>PowerPoint 演示文稿</vt:lpstr>
      <vt:lpstr>WEBRTC协议栈</vt:lpstr>
      <vt:lpstr>如何使用WEBRTC</vt:lpstr>
      <vt:lpstr>PowerPoint 演示文稿</vt:lpstr>
      <vt:lpstr>WEBRTC MESH架构下实现多人聊天</vt:lpstr>
      <vt:lpstr>P2P网络的构建</vt:lpstr>
      <vt:lpstr>PowerPoint 演示文稿</vt:lpstr>
      <vt:lpstr>PowerPoint 演示文稿</vt:lpstr>
      <vt:lpstr>WEBRTC VS RTMP</vt:lpstr>
      <vt:lpstr>WEBRTC VS RTMP</vt:lpstr>
      <vt:lpstr>WEBRTC VS RTMP</vt:lpstr>
      <vt:lpstr>WEBRTC VS RTMP</vt:lpstr>
      <vt:lpstr>WEBRTC VS RTMP</vt:lpstr>
      <vt:lpstr>WEBRTC VS RTMP</vt:lpstr>
      <vt:lpstr>PowerPoint 演示文稿</vt:lpstr>
      <vt:lpstr>PowerPoint 演示文稿</vt:lpstr>
      <vt:lpstr>PowerPoint 演示文稿</vt:lpstr>
      <vt:lpstr>	My Github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雨耀苍穹</cp:lastModifiedBy>
  <cp:revision>56</cp:revision>
  <dcterms:created xsi:type="dcterms:W3CDTF">2020-02-12T04:52:00Z</dcterms:created>
  <dcterms:modified xsi:type="dcterms:W3CDTF">2020-05-26T12:06:29Z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2052-11.1.0.9662</vt:lpwstr>
  </property>
</Properties>
</file>

<file path=docProps/thumbnail.jpeg>
</file>